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8" r:id="rId3"/>
    <p:sldId id="257" r:id="rId4"/>
    <p:sldId id="259" r:id="rId5"/>
    <p:sldId id="273" r:id="rId6"/>
    <p:sldId id="262" r:id="rId7"/>
    <p:sldId id="280" r:id="rId8"/>
    <p:sldId id="260" r:id="rId9"/>
    <p:sldId id="263" r:id="rId10"/>
    <p:sldId id="264" r:id="rId11"/>
    <p:sldId id="275" r:id="rId12"/>
    <p:sldId id="265" r:id="rId13"/>
    <p:sldId id="276" r:id="rId14"/>
    <p:sldId id="274" r:id="rId15"/>
    <p:sldId id="267" r:id="rId16"/>
    <p:sldId id="268" r:id="rId17"/>
    <p:sldId id="278" r:id="rId18"/>
    <p:sldId id="279" r:id="rId19"/>
    <p:sldId id="281" r:id="rId20"/>
    <p:sldId id="282" r:id="rId21"/>
    <p:sldId id="283" r:id="rId22"/>
    <p:sldId id="284" r:id="rId23"/>
    <p:sldId id="285" r:id="rId24"/>
    <p:sldId id="270" r:id="rId25"/>
    <p:sldId id="271" r:id="rId26"/>
  </p:sldIdLst>
  <p:sldSz cx="18288000" cy="10287000"/>
  <p:notesSz cx="6858000" cy="9144000"/>
  <p:embeddedFontLst>
    <p:embeddedFont>
      <p:font typeface="Poppins" panose="00000500000000000000" pitchFamily="2" charset="0"/>
      <p:regular r:id="rId28"/>
      <p:bold r:id="rId29"/>
      <p:italic r:id="rId30"/>
      <p:boldItalic r:id="rId31"/>
    </p:embeddedFont>
    <p:embeddedFont>
      <p:font typeface="Poppins Bold" panose="00000800000000000000" charset="0"/>
      <p:regular r:id="rId32"/>
    </p:embeddedFont>
    <p:embeddedFont>
      <p:font typeface="Poppins Light" panose="00000400000000000000" pitchFamily="2" charset="0"/>
      <p:regular r:id="rId33"/>
      <p:italic r:id="rId34"/>
    </p:embeddedFont>
    <p:embeddedFont>
      <p:font typeface="Poppins Medium" panose="00000600000000000000" pitchFamily="2"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3A8"/>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1728D-94D8-4728-88D3-7B6E8B27B697}" v="3" dt="2026-05-05T19:12:59.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5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CAB01-2F22-4BBA-AEB0-DA308F110E57}" type="datetimeFigureOut">
              <a:rPr lang="en-US" smtClean="0"/>
              <a:t>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F3EFD-111A-4BCE-9A92-E780B361F7D5}" type="slidenum">
              <a:rPr lang="en-US" smtClean="0"/>
              <a:t>‹#›</a:t>
            </a:fld>
            <a:endParaRPr lang="en-US"/>
          </a:p>
        </p:txBody>
      </p:sp>
    </p:spTree>
    <p:extLst>
      <p:ext uri="{BB962C8B-B14F-4D97-AF65-F5344CB8AC3E}">
        <p14:creationId xmlns:p14="http://schemas.microsoft.com/office/powerpoint/2010/main" val="25186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a61ad61de1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a61ad61de1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a61ad61de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a61ad61de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b4889ebbc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b4889ebbc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Win the revenue game!!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b4889ebbc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b4889ebbc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all 5?</a:t>
            </a:r>
          </a:p>
        </p:txBody>
      </p:sp>
      <p:sp>
        <p:nvSpPr>
          <p:cNvPr id="4" name="Slide Number Placeholder 3"/>
          <p:cNvSpPr>
            <a:spLocks noGrp="1"/>
          </p:cNvSpPr>
          <p:nvPr>
            <p:ph type="sldNum" sz="quarter" idx="5"/>
          </p:nvPr>
        </p:nvSpPr>
        <p:spPr/>
        <p:txBody>
          <a:bodyPr/>
          <a:lstStyle/>
          <a:p>
            <a:fld id="{F71F3EFD-111A-4BCE-9A92-E780B361F7D5}" type="slidenum">
              <a:rPr lang="en-US" smtClean="0"/>
              <a:t>5</a:t>
            </a:fld>
            <a:endParaRPr lang="en-US"/>
          </a:p>
        </p:txBody>
      </p:sp>
    </p:spTree>
    <p:extLst>
      <p:ext uri="{BB962C8B-B14F-4D97-AF65-F5344CB8AC3E}">
        <p14:creationId xmlns:p14="http://schemas.microsoft.com/office/powerpoint/2010/main" val="127132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1F3EFD-111A-4BCE-9A92-E780B361F7D5}" type="slidenum">
              <a:rPr lang="en-US" smtClean="0"/>
              <a:t>9</a:t>
            </a:fld>
            <a:endParaRPr lang="en-US"/>
          </a:p>
        </p:txBody>
      </p:sp>
    </p:spTree>
    <p:extLst>
      <p:ext uri="{BB962C8B-B14F-4D97-AF65-F5344CB8AC3E}">
        <p14:creationId xmlns:p14="http://schemas.microsoft.com/office/powerpoint/2010/main" val="36185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71F3EFD-111A-4BCE-9A92-E780B361F7D5}" type="slidenum">
              <a:rPr lang="en-US" smtClean="0"/>
              <a:t>15</a:t>
            </a:fld>
            <a:endParaRPr lang="en-US"/>
          </a:p>
        </p:txBody>
      </p:sp>
    </p:spTree>
    <p:extLst>
      <p:ext uri="{BB962C8B-B14F-4D97-AF65-F5344CB8AC3E}">
        <p14:creationId xmlns:p14="http://schemas.microsoft.com/office/powerpoint/2010/main" val="110999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1CDFC-A8A9-F67C-422B-F65636210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89CC9-1E9E-EE7E-7051-A6EB59F62A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4B7BE-8B91-A165-BBAF-C6E1F34F97D3}"/>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5C985102-0E97-B526-52CE-B31F8F351C10}"/>
              </a:ext>
            </a:extLst>
          </p:cNvPr>
          <p:cNvSpPr>
            <a:spLocks noGrp="1"/>
          </p:cNvSpPr>
          <p:nvPr>
            <p:ph type="sldNum" sz="quarter" idx="5"/>
          </p:nvPr>
        </p:nvSpPr>
        <p:spPr/>
        <p:txBody>
          <a:bodyPr/>
          <a:lstStyle/>
          <a:p>
            <a:fld id="{F71F3EFD-111A-4BCE-9A92-E780B361F7D5}" type="slidenum">
              <a:rPr lang="en-US" smtClean="0"/>
              <a:t>16</a:t>
            </a:fld>
            <a:endParaRPr lang="en-US"/>
          </a:p>
        </p:txBody>
      </p:sp>
    </p:spTree>
    <p:extLst>
      <p:ext uri="{BB962C8B-B14F-4D97-AF65-F5344CB8AC3E}">
        <p14:creationId xmlns:p14="http://schemas.microsoft.com/office/powerpoint/2010/main" val="3117327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1F3EFD-111A-4BCE-9A92-E780B361F7D5}" type="slidenum">
              <a:rPr lang="en-US" smtClean="0"/>
              <a:t>23</a:t>
            </a:fld>
            <a:endParaRPr lang="en-US"/>
          </a:p>
        </p:txBody>
      </p:sp>
    </p:spTree>
    <p:extLst>
      <p:ext uri="{BB962C8B-B14F-4D97-AF65-F5344CB8AC3E}">
        <p14:creationId xmlns:p14="http://schemas.microsoft.com/office/powerpoint/2010/main" val="287563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3416" y="1489150"/>
            <a:ext cx="17041200" cy="410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0400"/>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1" name="Google Shape;11;p2"/>
          <p:cNvSpPr txBox="1">
            <a:spLocks noGrp="1"/>
          </p:cNvSpPr>
          <p:nvPr>
            <p:ph type="subTitle" idx="1"/>
          </p:nvPr>
        </p:nvSpPr>
        <p:spPr>
          <a:xfrm>
            <a:off x="623400" y="5668250"/>
            <a:ext cx="17041200" cy="1585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600"/>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
        <p:nvSpPr>
          <p:cNvPr id="12" name="Google Shape;12;p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24092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5" name="Google Shape;15;p3"/>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8755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132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623400" y="2304950"/>
            <a:ext cx="7999800" cy="68328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23" name="Google Shape;23;p5"/>
          <p:cNvSpPr txBox="1">
            <a:spLocks noGrp="1"/>
          </p:cNvSpPr>
          <p:nvPr>
            <p:ph type="body" idx="2"/>
          </p:nvPr>
        </p:nvSpPr>
        <p:spPr>
          <a:xfrm>
            <a:off x="9664800" y="2304950"/>
            <a:ext cx="7999800" cy="6832800"/>
          </a:xfrm>
          <a:prstGeom prst="rect">
            <a:avLst/>
          </a:prstGeom>
        </p:spPr>
        <p:txBody>
          <a:bodyPr spcFirstLastPara="1" wrap="square" lIns="91425" tIns="91425" rIns="91425" bIns="91425" anchor="t" anchorCtr="0">
            <a:normAutofit/>
          </a:bodyPr>
          <a:lstStyle>
            <a:lvl1pPr marL="914400" lvl="0" indent="-635000">
              <a:spcBef>
                <a:spcPts val="0"/>
              </a:spcBef>
              <a:spcAft>
                <a:spcPts val="0"/>
              </a:spcAft>
              <a:buSzPts val="1400"/>
              <a:buChar char="●"/>
              <a:defRPr sz="28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24" name="Google Shape;24;p5"/>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95059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8164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30" name="Google Shape;30;p7"/>
          <p:cNvSpPr txBox="1">
            <a:spLocks noGrp="1"/>
          </p:cNvSpPr>
          <p:nvPr>
            <p:ph type="body" idx="1"/>
          </p:nvPr>
        </p:nvSpPr>
        <p:spPr>
          <a:xfrm>
            <a:off x="623400" y="2779200"/>
            <a:ext cx="5616000" cy="6358800"/>
          </a:xfrm>
          <a:prstGeom prst="rect">
            <a:avLst/>
          </a:prstGeom>
        </p:spPr>
        <p:txBody>
          <a:bodyPr spcFirstLastPara="1" wrap="square" lIns="91425" tIns="91425" rIns="91425" bIns="91425" anchor="t" anchorCtr="0">
            <a:normAutofit/>
          </a:bodyPr>
          <a:lstStyle>
            <a:lvl1pPr marL="914400" lvl="0" indent="-609600">
              <a:spcBef>
                <a:spcPts val="0"/>
              </a:spcBef>
              <a:spcAft>
                <a:spcPts val="0"/>
              </a:spcAft>
              <a:buSzPts val="1200"/>
              <a:buChar char="●"/>
              <a:defRPr sz="2400"/>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31" name="Google Shape;31;p7"/>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91834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80500" y="900300"/>
            <a:ext cx="12735600" cy="81816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96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
        <p:nvSpPr>
          <p:cNvPr id="34" name="Google Shape;34;p8"/>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1463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 name="Google Shape;37;p9"/>
          <p:cNvSpPr txBox="1">
            <a:spLocks noGrp="1"/>
          </p:cNvSpPr>
          <p:nvPr>
            <p:ph type="title"/>
          </p:nvPr>
        </p:nvSpPr>
        <p:spPr>
          <a:xfrm>
            <a:off x="531000" y="2466350"/>
            <a:ext cx="8090400" cy="2964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38" name="Google Shape;38;p9"/>
          <p:cNvSpPr txBox="1">
            <a:spLocks noGrp="1"/>
          </p:cNvSpPr>
          <p:nvPr>
            <p:ph type="subTitle" idx="1"/>
          </p:nvPr>
        </p:nvSpPr>
        <p:spPr>
          <a:xfrm>
            <a:off x="531000" y="5606150"/>
            <a:ext cx="8090400" cy="2470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39" name="Google Shape;39;p9"/>
          <p:cNvSpPr txBox="1">
            <a:spLocks noGrp="1"/>
          </p:cNvSpPr>
          <p:nvPr>
            <p:ph type="body" idx="2"/>
          </p:nvPr>
        </p:nvSpPr>
        <p:spPr>
          <a:xfrm>
            <a:off x="9879000" y="1448150"/>
            <a:ext cx="7674000" cy="7390200"/>
          </a:xfrm>
          <a:prstGeom prst="rect">
            <a:avLst/>
          </a:prstGeom>
        </p:spPr>
        <p:txBody>
          <a:bodyPr spcFirstLastPara="1" wrap="square" lIns="91425" tIns="91425" rIns="91425" bIns="91425" anchor="ctr"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8439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23400" y="8461150"/>
            <a:ext cx="11997600" cy="1210200"/>
          </a:xfrm>
          <a:prstGeom prst="rect">
            <a:avLst/>
          </a:prstGeom>
        </p:spPr>
        <p:txBody>
          <a:bodyPr spcFirstLastPara="1" wrap="square" lIns="91425" tIns="91425" rIns="91425" bIns="91425" anchor="ctr" anchorCtr="0">
            <a:normAutofit/>
          </a:bodyPr>
          <a:lstStyle>
            <a:lvl1pPr marL="914400" lvl="0" indent="-4572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74688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23400" y="2212250"/>
            <a:ext cx="17041200" cy="392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24000"/>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46" name="Google Shape;46;p11"/>
          <p:cNvSpPr txBox="1">
            <a:spLocks noGrp="1"/>
          </p:cNvSpPr>
          <p:nvPr>
            <p:ph type="body" idx="1"/>
          </p:nvPr>
        </p:nvSpPr>
        <p:spPr>
          <a:xfrm>
            <a:off x="623400" y="6304450"/>
            <a:ext cx="17041200" cy="2601600"/>
          </a:xfrm>
          <a:prstGeom prst="rect">
            <a:avLst/>
          </a:prstGeom>
        </p:spPr>
        <p:txBody>
          <a:bodyPr spcFirstLastPara="1" wrap="square" lIns="91425" tIns="91425" rIns="91425" bIns="91425" anchor="t" anchorCtr="0">
            <a:normAutofit/>
          </a:bodyPr>
          <a:lstStyle>
            <a:lvl1pPr marL="914400" lvl="0" indent="-685800" algn="ctr">
              <a:spcBef>
                <a:spcPts val="0"/>
              </a:spcBef>
              <a:spcAft>
                <a:spcPts val="0"/>
              </a:spcAft>
              <a:buSzPts val="1800"/>
              <a:buChar char="●"/>
              <a:defRPr/>
            </a:lvl1pPr>
            <a:lvl2pPr marL="1828800" lvl="1" indent="-635000" algn="ctr">
              <a:spcBef>
                <a:spcPts val="0"/>
              </a:spcBef>
              <a:spcAft>
                <a:spcPts val="0"/>
              </a:spcAft>
              <a:buSzPts val="1400"/>
              <a:buChar char="○"/>
              <a:defRPr/>
            </a:lvl2pPr>
            <a:lvl3pPr marL="2743200" lvl="2" indent="-635000" algn="ctr">
              <a:spcBef>
                <a:spcPts val="0"/>
              </a:spcBef>
              <a:spcAft>
                <a:spcPts val="0"/>
              </a:spcAft>
              <a:buSzPts val="1400"/>
              <a:buChar char="■"/>
              <a:defRPr/>
            </a:lvl3pPr>
            <a:lvl4pPr marL="3657600" lvl="3" indent="-635000" algn="ctr">
              <a:spcBef>
                <a:spcPts val="0"/>
              </a:spcBef>
              <a:spcAft>
                <a:spcPts val="0"/>
              </a:spcAft>
              <a:buSzPts val="1400"/>
              <a:buChar char="●"/>
              <a:defRPr/>
            </a:lvl4pPr>
            <a:lvl5pPr marL="4572000" lvl="4" indent="-635000" algn="ctr">
              <a:spcBef>
                <a:spcPts val="0"/>
              </a:spcBef>
              <a:spcAft>
                <a:spcPts val="0"/>
              </a:spcAft>
              <a:buSzPts val="1400"/>
              <a:buChar char="○"/>
              <a:defRPr/>
            </a:lvl5pPr>
            <a:lvl6pPr marL="5486400" lvl="5" indent="-635000" algn="ctr">
              <a:spcBef>
                <a:spcPts val="0"/>
              </a:spcBef>
              <a:spcAft>
                <a:spcPts val="0"/>
              </a:spcAft>
              <a:buSzPts val="1400"/>
              <a:buChar char="■"/>
              <a:defRPr/>
            </a:lvl6pPr>
            <a:lvl7pPr marL="6400800" lvl="6" indent="-635000" algn="ctr">
              <a:spcBef>
                <a:spcPts val="0"/>
              </a:spcBef>
              <a:spcAft>
                <a:spcPts val="0"/>
              </a:spcAft>
              <a:buSzPts val="1400"/>
              <a:buChar char="●"/>
              <a:defRPr/>
            </a:lvl7pPr>
            <a:lvl8pPr marL="7315200" lvl="7" indent="-635000" algn="ctr">
              <a:spcBef>
                <a:spcPts val="0"/>
              </a:spcBef>
              <a:spcAft>
                <a:spcPts val="0"/>
              </a:spcAft>
              <a:buSzPts val="1400"/>
              <a:buChar char="○"/>
              <a:defRPr/>
            </a:lvl8pPr>
            <a:lvl9pPr marL="8229600" lvl="8" indent="-6350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1818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9729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6944916" y="9326434"/>
            <a:ext cx="1097400" cy="787200"/>
          </a:xfrm>
          <a:prstGeom prst="rect">
            <a:avLst/>
          </a:prstGeom>
          <a:noFill/>
          <a:ln>
            <a:noFill/>
          </a:ln>
        </p:spPr>
        <p:txBody>
          <a:bodyPr spcFirstLastPara="1" wrap="square" lIns="91425" tIns="91425" rIns="91425" bIns="91425" anchor="ctr" anchorCtr="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1830191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mailto:marybethmcintire@gmail.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4" name="Google Shape;354;p73"/>
          <p:cNvSpPr/>
          <p:nvPr/>
        </p:nvSpPr>
        <p:spPr>
          <a:xfrm>
            <a:off x="0" y="9251600"/>
            <a:ext cx="14905800" cy="1035600"/>
          </a:xfrm>
          <a:prstGeom prst="rect">
            <a:avLst/>
          </a:prstGeom>
          <a:solidFill>
            <a:srgbClr val="098DBB"/>
          </a:solidFill>
          <a:ln w="9525" cap="flat" cmpd="sng">
            <a:solidFill>
              <a:srgbClr val="F9FBFD"/>
            </a:solidFill>
            <a:prstDash val="solid"/>
            <a:round/>
            <a:headEnd type="none" w="sm" len="sm"/>
            <a:tailEnd type="none" w="sm" len="sm"/>
          </a:ln>
        </p:spPr>
        <p:txBody>
          <a:bodyPr spcFirstLastPara="1" wrap="square" lIns="182850" tIns="182850" rIns="182850" bIns="182850" anchor="ctr" anchorCtr="0">
            <a:noAutofit/>
          </a:bodyPr>
          <a:lstStyle/>
          <a:p>
            <a:pPr algn="ctr" defTabSz="1828800">
              <a:buClr>
                <a:srgbClr val="000000"/>
              </a:buClr>
            </a:pPr>
            <a:endParaRPr sz="2800" kern="0">
              <a:solidFill>
                <a:srgbClr val="000000"/>
              </a:solidFill>
              <a:latin typeface="Arial"/>
              <a:cs typeface="Arial"/>
              <a:sym typeface="Arial"/>
            </a:endParaRPr>
          </a:p>
        </p:txBody>
      </p:sp>
      <p:sp>
        <p:nvSpPr>
          <p:cNvPr id="355" name="Google Shape;355;p73"/>
          <p:cNvSpPr txBox="1"/>
          <p:nvPr/>
        </p:nvSpPr>
        <p:spPr>
          <a:xfrm>
            <a:off x="317650" y="7204100"/>
            <a:ext cx="16653000" cy="1908000"/>
          </a:xfrm>
          <a:prstGeom prst="rect">
            <a:avLst/>
          </a:prstGeom>
          <a:noFill/>
          <a:ln>
            <a:noFill/>
          </a:ln>
        </p:spPr>
        <p:txBody>
          <a:bodyPr spcFirstLastPara="1" wrap="square" lIns="182850" tIns="182850" rIns="182850" bIns="182850" anchor="t" anchorCtr="0">
            <a:noAutofit/>
          </a:bodyPr>
          <a:lstStyle/>
          <a:p>
            <a:pPr defTabSz="1828800">
              <a:buClr>
                <a:srgbClr val="000000"/>
              </a:buClr>
            </a:pPr>
            <a:r>
              <a:rPr lang="en" sz="3600" kern="0" dirty="0">
                <a:solidFill>
                  <a:srgbClr val="595959"/>
                </a:solidFill>
                <a:latin typeface="Arial"/>
                <a:cs typeface="Arial"/>
                <a:sym typeface="Arial"/>
              </a:rPr>
              <a:t>Mary Beth McIntire, MBA</a:t>
            </a:r>
            <a:endParaRPr sz="3600" kern="0" dirty="0">
              <a:solidFill>
                <a:srgbClr val="595959"/>
              </a:solidFill>
              <a:latin typeface="Arial"/>
              <a:cs typeface="Arial"/>
              <a:sym typeface="Arial"/>
            </a:endParaRPr>
          </a:p>
          <a:p>
            <a:pPr defTabSz="1828800">
              <a:buClr>
                <a:srgbClr val="000000"/>
              </a:buClr>
            </a:pPr>
            <a:r>
              <a:rPr lang="en" sz="3600" kern="0" dirty="0">
                <a:solidFill>
                  <a:srgbClr val="595959"/>
                </a:solidFill>
                <a:latin typeface="Arial"/>
                <a:cs typeface="Arial"/>
                <a:sym typeface="Arial"/>
              </a:rPr>
              <a:t>Chief Programs Officer - Medical Society of Virginia</a:t>
            </a:r>
            <a:endParaRPr sz="3600" kern="0" dirty="0">
              <a:solidFill>
                <a:srgbClr val="595959"/>
              </a:solidFill>
              <a:latin typeface="Arial"/>
              <a:cs typeface="Arial"/>
              <a:sym typeface="Arial"/>
            </a:endParaRPr>
          </a:p>
        </p:txBody>
      </p:sp>
      <p:sp>
        <p:nvSpPr>
          <p:cNvPr id="356" name="Google Shape;356;p73"/>
          <p:cNvSpPr txBox="1"/>
          <p:nvPr/>
        </p:nvSpPr>
        <p:spPr>
          <a:xfrm>
            <a:off x="533400" y="1174900"/>
            <a:ext cx="9148800" cy="4370367"/>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5200" b="1" kern="0" dirty="0">
                <a:solidFill>
                  <a:srgbClr val="2473A8"/>
                </a:solidFill>
                <a:latin typeface="Arial"/>
                <a:cs typeface="Arial"/>
                <a:sym typeface="Arial"/>
              </a:rPr>
              <a:t>Effective Resource Development: Leveraging the Continuum of Funding Strategies to Achieve your Mission </a:t>
            </a:r>
            <a:endParaRPr sz="4600" kern="0" dirty="0">
              <a:solidFill>
                <a:srgbClr val="2473A8"/>
              </a:solidFill>
              <a:latin typeface="Arial"/>
              <a:cs typeface="Arial"/>
              <a:sym typeface="Arial"/>
            </a:endParaRPr>
          </a:p>
        </p:txBody>
      </p:sp>
      <p:sp>
        <p:nvSpPr>
          <p:cNvPr id="357" name="Google Shape;357;p73"/>
          <p:cNvSpPr txBox="1"/>
          <p:nvPr/>
        </p:nvSpPr>
        <p:spPr>
          <a:xfrm>
            <a:off x="3785400" y="2871201"/>
            <a:ext cx="14502600" cy="923269"/>
          </a:xfrm>
          <a:prstGeom prst="rect">
            <a:avLst/>
          </a:prstGeom>
          <a:noFill/>
          <a:ln>
            <a:noFill/>
          </a:ln>
        </p:spPr>
        <p:txBody>
          <a:bodyPr spcFirstLastPara="1" wrap="square" lIns="182850" tIns="182850" rIns="182850" bIns="182850" anchor="t" anchorCtr="0">
            <a:spAutoFit/>
          </a:bodyPr>
          <a:lstStyle/>
          <a:p>
            <a:pPr defTabSz="1828800">
              <a:buClr>
                <a:srgbClr val="000000"/>
              </a:buClr>
            </a:pPr>
            <a:endParaRPr sz="3600" kern="0">
              <a:solidFill>
                <a:srgbClr val="595959"/>
              </a:solidFill>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624D9-771D-EE82-A830-B4AB15F69D48}"/>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C4EBB14E-F3D0-907A-080B-9DCE5B014AF8}"/>
              </a:ext>
            </a:extLst>
          </p:cNvPr>
          <p:cNvGrpSpPr/>
          <p:nvPr/>
        </p:nvGrpSpPr>
        <p:grpSpPr>
          <a:xfrm>
            <a:off x="0" y="9305925"/>
            <a:ext cx="16013056" cy="981075"/>
            <a:chOff x="0" y="0"/>
            <a:chExt cx="4217430" cy="258390"/>
          </a:xfrm>
        </p:grpSpPr>
        <p:sp>
          <p:nvSpPr>
            <p:cNvPr id="6" name="Freeform 6">
              <a:extLst>
                <a:ext uri="{FF2B5EF4-FFF2-40B4-BE49-F238E27FC236}">
                  <a16:creationId xmlns:a16="http://schemas.microsoft.com/office/drawing/2014/main" id="{530F0150-3FB2-EDC1-BEE6-242C41DBBA02}"/>
                </a:ext>
              </a:extLst>
            </p:cNvPr>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a:extLst>
                <a:ext uri="{FF2B5EF4-FFF2-40B4-BE49-F238E27FC236}">
                  <a16:creationId xmlns:a16="http://schemas.microsoft.com/office/drawing/2014/main" id="{0AC066DC-2B93-5389-E84D-576C1901C233}"/>
                </a:ext>
              </a:extLst>
            </p:cNvPr>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10" name="TextBox 10">
            <a:extLst>
              <a:ext uri="{FF2B5EF4-FFF2-40B4-BE49-F238E27FC236}">
                <a16:creationId xmlns:a16="http://schemas.microsoft.com/office/drawing/2014/main" id="{7E76D249-5DFB-5553-78D1-5BD8ABED819A}"/>
              </a:ext>
            </a:extLst>
          </p:cNvPr>
          <p:cNvSpPr txBox="1"/>
          <p:nvPr/>
        </p:nvSpPr>
        <p:spPr>
          <a:xfrm>
            <a:off x="4885890" y="1811986"/>
            <a:ext cx="11102145" cy="5362815"/>
          </a:xfrm>
          <a:prstGeom prst="rect">
            <a:avLst/>
          </a:prstGeom>
        </p:spPr>
        <p:txBody>
          <a:bodyPr wrap="square" lIns="0" tIns="0" rIns="0" bIns="0" rtlCol="0" anchor="t">
            <a:spAutoFit/>
          </a:bodyPr>
          <a:lstStyle/>
          <a:p>
            <a:pPr marL="286637" lvl="1" algn="ctr">
              <a:lnSpc>
                <a:spcPts val="5310"/>
              </a:lnSpc>
            </a:pPr>
            <a:endParaRPr lang="en-US" sz="4400" b="1" dirty="0">
              <a:solidFill>
                <a:srgbClr val="0B89B8"/>
              </a:solidFill>
              <a:latin typeface="Poppins Bold"/>
              <a:ea typeface="Poppins"/>
              <a:cs typeface="Poppins Bold"/>
              <a:sym typeface="Poppins Bold"/>
            </a:endParaRPr>
          </a:p>
          <a:p>
            <a:pPr marL="286637" lvl="1" algn="ctr">
              <a:lnSpc>
                <a:spcPts val="5310"/>
              </a:lnSpc>
            </a:pPr>
            <a:r>
              <a:rPr lang="en-US" sz="4000" dirty="0">
                <a:solidFill>
                  <a:srgbClr val="000000"/>
                </a:solidFill>
                <a:latin typeface="Poppins"/>
                <a:ea typeface="Poppins"/>
                <a:cs typeface="Poppins"/>
                <a:sym typeface="Poppins"/>
              </a:rPr>
              <a:t>Start social enterprises</a:t>
            </a:r>
          </a:p>
          <a:p>
            <a:pPr marL="286637" lvl="1" algn="ctr">
              <a:lnSpc>
                <a:spcPts val="5310"/>
              </a:lnSpc>
            </a:pPr>
            <a:r>
              <a:rPr lang="en-US" sz="4000" dirty="0">
                <a:solidFill>
                  <a:srgbClr val="000000"/>
                </a:solidFill>
                <a:latin typeface="Poppins"/>
                <a:ea typeface="Poppins"/>
                <a:cs typeface="Poppins"/>
                <a:sym typeface="Poppins"/>
              </a:rPr>
              <a:t>or fee-based services.</a:t>
            </a:r>
          </a:p>
          <a:p>
            <a:pPr marL="286637" lvl="1" algn="ctr">
              <a:lnSpc>
                <a:spcPts val="5310"/>
              </a:lnSpc>
            </a:pPr>
            <a:endParaRPr lang="en-US" sz="4000" dirty="0">
              <a:solidFill>
                <a:srgbClr val="000000"/>
              </a:solidFill>
              <a:latin typeface="Poppins"/>
              <a:ea typeface="Poppins"/>
              <a:cs typeface="Poppins"/>
              <a:sym typeface="Poppins"/>
            </a:endParaRPr>
          </a:p>
          <a:p>
            <a:pPr marL="286637" lvl="1" algn="ctr">
              <a:lnSpc>
                <a:spcPts val="5310"/>
              </a:lnSpc>
            </a:pPr>
            <a:r>
              <a:rPr lang="en-US" sz="4000" dirty="0">
                <a:solidFill>
                  <a:srgbClr val="000000"/>
                </a:solidFill>
                <a:latin typeface="Poppins"/>
                <a:ea typeface="Poppins"/>
                <a:cs typeface="Poppins"/>
                <a:sym typeface="Poppins"/>
              </a:rPr>
              <a:t>   Offer specialized training</a:t>
            </a:r>
          </a:p>
          <a:p>
            <a:pPr marL="286637" lvl="1" algn="ctr">
              <a:lnSpc>
                <a:spcPts val="5310"/>
              </a:lnSpc>
            </a:pPr>
            <a:endParaRPr lang="en-US" sz="4000" dirty="0">
              <a:solidFill>
                <a:srgbClr val="000000"/>
              </a:solidFill>
              <a:latin typeface="Poppins"/>
              <a:ea typeface="Poppins"/>
              <a:cs typeface="Poppins"/>
              <a:sym typeface="Poppins"/>
            </a:endParaRPr>
          </a:p>
          <a:p>
            <a:pPr marL="286637" lvl="1" algn="ctr">
              <a:lnSpc>
                <a:spcPts val="5310"/>
              </a:lnSpc>
            </a:pPr>
            <a:r>
              <a:rPr lang="en-US" sz="4000" dirty="0">
                <a:solidFill>
                  <a:srgbClr val="000000"/>
                </a:solidFill>
                <a:latin typeface="Poppins"/>
                <a:ea typeface="Poppins"/>
                <a:cs typeface="Poppins"/>
                <a:sym typeface="Poppins"/>
              </a:rPr>
              <a:t>  Offer consulting services</a:t>
            </a:r>
          </a:p>
          <a:p>
            <a:pPr marL="573274" lvl="1" indent="-286637" algn="ctr">
              <a:lnSpc>
                <a:spcPts val="5310"/>
              </a:lnSpc>
              <a:buFont typeface="Arial"/>
              <a:buChar char="•"/>
            </a:pPr>
            <a:endParaRPr lang="en-US" sz="2655" dirty="0">
              <a:solidFill>
                <a:srgbClr val="000000"/>
              </a:solidFill>
              <a:latin typeface="Poppins"/>
              <a:ea typeface="Poppins"/>
              <a:cs typeface="Poppins"/>
              <a:sym typeface="Poppins"/>
            </a:endParaRPr>
          </a:p>
        </p:txBody>
      </p:sp>
      <p:sp>
        <p:nvSpPr>
          <p:cNvPr id="11" name="TextBox 11">
            <a:extLst>
              <a:ext uri="{FF2B5EF4-FFF2-40B4-BE49-F238E27FC236}">
                <a16:creationId xmlns:a16="http://schemas.microsoft.com/office/drawing/2014/main" id="{702720EB-3B75-F2BA-D45C-76AF8DA4980C}"/>
              </a:ext>
            </a:extLst>
          </p:cNvPr>
          <p:cNvSpPr txBox="1"/>
          <p:nvPr/>
        </p:nvSpPr>
        <p:spPr>
          <a:xfrm>
            <a:off x="4199989" y="189139"/>
            <a:ext cx="9381380" cy="1041311"/>
          </a:xfrm>
          <a:prstGeom prst="rect">
            <a:avLst/>
          </a:prstGeom>
        </p:spPr>
        <p:txBody>
          <a:bodyPr lIns="0" tIns="0" rIns="0" bIns="0" rtlCol="0" anchor="t">
            <a:spAutoFit/>
          </a:bodyPr>
          <a:lstStyle/>
          <a:p>
            <a:pPr algn="ctr">
              <a:lnSpc>
                <a:spcPts val="4000"/>
              </a:lnSpc>
            </a:pPr>
            <a:r>
              <a:rPr lang="en-US" sz="4000" b="1" dirty="0">
                <a:solidFill>
                  <a:srgbClr val="0B89B8"/>
                </a:solidFill>
                <a:latin typeface="Poppins Bold"/>
                <a:ea typeface="Poppins Bold"/>
                <a:cs typeface="Poppins Bold"/>
                <a:sym typeface="Poppins Bold"/>
              </a:rPr>
              <a:t>EFFECTIVE RESOURCE</a:t>
            </a:r>
          </a:p>
          <a:p>
            <a:pPr algn="ctr">
              <a:lnSpc>
                <a:spcPts val="4000"/>
              </a:lnSpc>
            </a:pPr>
            <a:r>
              <a:rPr lang="en-US" sz="4000" b="1" dirty="0">
                <a:solidFill>
                  <a:srgbClr val="0B89B8"/>
                </a:solidFill>
                <a:latin typeface="Poppins Bold"/>
                <a:ea typeface="Poppins Bold"/>
                <a:cs typeface="Poppins Bold"/>
                <a:sym typeface="Poppins Bold"/>
              </a:rPr>
              <a:t> DEVELOPMENT </a:t>
            </a:r>
          </a:p>
        </p:txBody>
      </p:sp>
      <p:grpSp>
        <p:nvGrpSpPr>
          <p:cNvPr id="2" name="Group 2">
            <a:extLst>
              <a:ext uri="{FF2B5EF4-FFF2-40B4-BE49-F238E27FC236}">
                <a16:creationId xmlns:a16="http://schemas.microsoft.com/office/drawing/2014/main" id="{751ABBD3-E3D0-4A43-580C-E59F95D65B61}"/>
              </a:ext>
            </a:extLst>
          </p:cNvPr>
          <p:cNvGrpSpPr/>
          <p:nvPr/>
        </p:nvGrpSpPr>
        <p:grpSpPr>
          <a:xfrm>
            <a:off x="0" y="357893"/>
            <a:ext cx="6441145" cy="4913036"/>
            <a:chOff x="-143438" y="0"/>
            <a:chExt cx="1696433" cy="1293968"/>
          </a:xfrm>
        </p:grpSpPr>
        <p:sp>
          <p:nvSpPr>
            <p:cNvPr id="3" name="Freeform 3">
              <a:extLst>
                <a:ext uri="{FF2B5EF4-FFF2-40B4-BE49-F238E27FC236}">
                  <a16:creationId xmlns:a16="http://schemas.microsoft.com/office/drawing/2014/main" id="{EAE04FAA-795C-F241-AE56-FB48E8AF21B7}"/>
                </a:ext>
              </a:extLst>
            </p:cNvPr>
            <p:cNvSpPr/>
            <p:nvPr/>
          </p:nvSpPr>
          <p:spPr>
            <a:xfrm>
              <a:off x="-143438" y="568554"/>
              <a:ext cx="1552995" cy="725414"/>
            </a:xfrm>
            <a:custGeom>
              <a:avLst/>
              <a:gdLst/>
              <a:ahLst/>
              <a:cxnLst/>
              <a:rect l="l" t="t" r="r" b="b"/>
              <a:pathLst>
                <a:path w="1552995" h="725414">
                  <a:moveTo>
                    <a:pt x="66961" y="0"/>
                  </a:moveTo>
                  <a:lnTo>
                    <a:pt x="1486034" y="0"/>
                  </a:lnTo>
                  <a:cubicBezTo>
                    <a:pt x="1503793" y="0"/>
                    <a:pt x="1520825" y="7055"/>
                    <a:pt x="1533383" y="19612"/>
                  </a:cubicBezTo>
                  <a:cubicBezTo>
                    <a:pt x="1545941" y="32170"/>
                    <a:pt x="1552995" y="49202"/>
                    <a:pt x="1552995" y="66961"/>
                  </a:cubicBezTo>
                  <a:lnTo>
                    <a:pt x="1552995" y="658453"/>
                  </a:lnTo>
                  <a:cubicBezTo>
                    <a:pt x="1552995" y="676212"/>
                    <a:pt x="1545941" y="693244"/>
                    <a:pt x="1533383" y="705802"/>
                  </a:cubicBezTo>
                  <a:cubicBezTo>
                    <a:pt x="1520825" y="718359"/>
                    <a:pt x="1503793" y="725414"/>
                    <a:pt x="1486034" y="725414"/>
                  </a:cubicBezTo>
                  <a:lnTo>
                    <a:pt x="66961" y="725414"/>
                  </a:lnTo>
                  <a:cubicBezTo>
                    <a:pt x="49202" y="725414"/>
                    <a:pt x="32170" y="718359"/>
                    <a:pt x="19612" y="705802"/>
                  </a:cubicBezTo>
                  <a:cubicBezTo>
                    <a:pt x="7055" y="693244"/>
                    <a:pt x="0" y="676212"/>
                    <a:pt x="0" y="658453"/>
                  </a:cubicBezTo>
                  <a:lnTo>
                    <a:pt x="0" y="66961"/>
                  </a:lnTo>
                  <a:cubicBezTo>
                    <a:pt x="0" y="49202"/>
                    <a:pt x="7055" y="32170"/>
                    <a:pt x="19612" y="19612"/>
                  </a:cubicBezTo>
                  <a:cubicBezTo>
                    <a:pt x="32170" y="7055"/>
                    <a:pt x="49202" y="0"/>
                    <a:pt x="66961" y="0"/>
                  </a:cubicBezTo>
                  <a:close/>
                </a:path>
              </a:pathLst>
            </a:custGeom>
            <a:solidFill>
              <a:srgbClr val="0684B3"/>
            </a:solidFill>
          </p:spPr>
          <p:txBody>
            <a:bodyPr/>
            <a:lstStyle/>
            <a:p>
              <a:pPr algn="ctr"/>
              <a:endParaRPr lang="en-US" sz="4800" dirty="0">
                <a:solidFill>
                  <a:schemeClr val="bg1"/>
                </a:solidFill>
                <a:latin typeface="Poppins" panose="00000500000000000000" pitchFamily="2" charset="0"/>
                <a:cs typeface="Poppins" panose="00000500000000000000" pitchFamily="2" charset="0"/>
              </a:endParaRPr>
            </a:p>
            <a:p>
              <a:pPr algn="ctr"/>
              <a:r>
                <a:rPr lang="en-US" sz="4800" b="1" dirty="0">
                  <a:solidFill>
                    <a:schemeClr val="bg1"/>
                  </a:solidFill>
                  <a:latin typeface="Poppins" panose="00000500000000000000" pitchFamily="2" charset="0"/>
                  <a:cs typeface="Poppins" panose="00000500000000000000" pitchFamily="2" charset="0"/>
                </a:rPr>
                <a:t>BE INNOVATIVE</a:t>
              </a:r>
            </a:p>
          </p:txBody>
        </p:sp>
        <p:sp>
          <p:nvSpPr>
            <p:cNvPr id="4" name="TextBox 4">
              <a:extLst>
                <a:ext uri="{FF2B5EF4-FFF2-40B4-BE49-F238E27FC236}">
                  <a16:creationId xmlns:a16="http://schemas.microsoft.com/office/drawing/2014/main" id="{F1B893F7-DDBD-EC86-7499-A492E10A4224}"/>
                </a:ext>
              </a:extLst>
            </p:cNvPr>
            <p:cNvSpPr txBox="1"/>
            <p:nvPr/>
          </p:nvSpPr>
          <p:spPr>
            <a:xfrm>
              <a:off x="0" y="0"/>
              <a:ext cx="1552995" cy="725414"/>
            </a:xfrm>
            <a:prstGeom prst="rect">
              <a:avLst/>
            </a:prstGeom>
          </p:spPr>
          <p:txBody>
            <a:bodyPr lIns="50800" tIns="50800" rIns="50800" bIns="50800" rtlCol="0" anchor="ctr"/>
            <a:lstStyle/>
            <a:p>
              <a:pPr algn="ctr">
                <a:lnSpc>
                  <a:spcPts val="3219"/>
                </a:lnSpc>
              </a:pPr>
              <a:endParaRPr/>
            </a:p>
          </p:txBody>
        </p:sp>
      </p:grpSp>
    </p:spTree>
    <p:extLst>
      <p:ext uri="{BB962C8B-B14F-4D97-AF65-F5344CB8AC3E}">
        <p14:creationId xmlns:p14="http://schemas.microsoft.com/office/powerpoint/2010/main" val="395476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305925"/>
            <a:ext cx="16013060" cy="981075"/>
            <a:chOff x="0" y="0"/>
            <a:chExt cx="4217431" cy="258390"/>
          </a:xfrm>
        </p:grpSpPr>
        <p:sp>
          <p:nvSpPr>
            <p:cNvPr id="6" name="Freeform 6"/>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10" name="TextBox 10"/>
          <p:cNvSpPr txBox="1"/>
          <p:nvPr/>
        </p:nvSpPr>
        <p:spPr>
          <a:xfrm>
            <a:off x="4750687" y="343335"/>
            <a:ext cx="8786626" cy="1082675"/>
          </a:xfrm>
          <a:prstGeom prst="rect">
            <a:avLst/>
          </a:prstGeom>
        </p:spPr>
        <p:txBody>
          <a:bodyPr lIns="0" tIns="0" rIns="0" bIns="0" rtlCol="0" anchor="t">
            <a:spAutoFit/>
          </a:bodyPr>
          <a:lstStyle/>
          <a:p>
            <a:pPr algn="ctr">
              <a:lnSpc>
                <a:spcPts val="4000"/>
              </a:lnSpc>
            </a:pPr>
            <a:r>
              <a:rPr lang="en-US" sz="4000" b="1" dirty="0">
                <a:solidFill>
                  <a:srgbClr val="0B89B8"/>
                </a:solidFill>
                <a:latin typeface="Poppins Bold"/>
                <a:ea typeface="Poppins Bold"/>
                <a:cs typeface="Poppins Bold"/>
                <a:sym typeface="Poppins Bold"/>
              </a:rPr>
              <a:t>EFFECTIVE RESOURCE </a:t>
            </a:r>
          </a:p>
          <a:p>
            <a:pPr algn="ctr">
              <a:lnSpc>
                <a:spcPts val="4000"/>
              </a:lnSpc>
            </a:pPr>
            <a:r>
              <a:rPr lang="en-US" sz="4000" b="1" dirty="0">
                <a:solidFill>
                  <a:srgbClr val="0B89B8"/>
                </a:solidFill>
                <a:latin typeface="Poppins Bold"/>
                <a:ea typeface="Poppins Bold"/>
                <a:cs typeface="Poppins Bold"/>
                <a:sym typeface="Poppins Bold"/>
              </a:rPr>
              <a:t>DEVELOPMENT </a:t>
            </a:r>
          </a:p>
        </p:txBody>
      </p:sp>
      <p:sp>
        <p:nvSpPr>
          <p:cNvPr id="11" name="TextBox 11"/>
          <p:cNvSpPr txBox="1"/>
          <p:nvPr/>
        </p:nvSpPr>
        <p:spPr>
          <a:xfrm>
            <a:off x="3962400" y="2324100"/>
            <a:ext cx="11017224" cy="8484887"/>
          </a:xfrm>
          <a:prstGeom prst="rect">
            <a:avLst/>
          </a:prstGeom>
        </p:spPr>
        <p:txBody>
          <a:bodyPr lIns="0" tIns="0" rIns="0" bIns="0" rtlCol="0" anchor="t">
            <a:spAutoFit/>
          </a:bodyPr>
          <a:lstStyle/>
          <a:p>
            <a:pPr algn="ctr">
              <a:lnSpc>
                <a:spcPts val="5000"/>
              </a:lnSpc>
            </a:pPr>
            <a:r>
              <a:rPr lang="en-US" sz="4131" b="1" dirty="0">
                <a:solidFill>
                  <a:srgbClr val="0B89B8"/>
                </a:solidFill>
                <a:latin typeface="Poppins Bold"/>
                <a:ea typeface="Poppins Bold"/>
                <a:cs typeface="Poppins Bold"/>
                <a:sym typeface="Poppins Bold"/>
              </a:rPr>
              <a:t> </a:t>
            </a:r>
            <a:r>
              <a:rPr lang="en-US" sz="4400" b="1" dirty="0">
                <a:solidFill>
                  <a:srgbClr val="0B89B8"/>
                </a:solidFill>
                <a:latin typeface="Poppins Bold"/>
                <a:ea typeface="Poppins Bold"/>
                <a:cs typeface="Poppins Bold"/>
                <a:sym typeface="Poppins Bold"/>
              </a:rPr>
              <a:t>EXPLORE CORPORATE PARTNERSHIPS </a:t>
            </a:r>
          </a:p>
          <a:p>
            <a:pPr algn="ctr">
              <a:lnSpc>
                <a:spcPts val="4000"/>
              </a:lnSpc>
            </a:pPr>
            <a:endParaRPr lang="en-US" sz="4400" b="1" dirty="0">
              <a:solidFill>
                <a:srgbClr val="0B89B8"/>
              </a:solidFill>
              <a:latin typeface="Poppins Bold"/>
              <a:ea typeface="Poppins Bold"/>
              <a:cs typeface="Poppins Bold"/>
              <a:sym typeface="Poppins Bold"/>
            </a:endParaRPr>
          </a:p>
          <a:p>
            <a:pPr marL="1215474" lvl="2" indent="-405158" algn="l">
              <a:lnSpc>
                <a:spcPts val="5629"/>
              </a:lnSpc>
              <a:buFont typeface="Arial"/>
              <a:buChar char="⚬"/>
            </a:pPr>
            <a:r>
              <a:rPr lang="en-US" sz="4000" dirty="0">
                <a:solidFill>
                  <a:srgbClr val="000000"/>
                </a:solidFill>
                <a:latin typeface="Poppins"/>
                <a:ea typeface="Poppins"/>
                <a:cs typeface="Poppins"/>
                <a:sym typeface="Poppins"/>
              </a:rPr>
              <a:t>Align with corporations that share</a:t>
            </a:r>
          </a:p>
          <a:p>
            <a:pPr marL="810316" lvl="2" algn="l">
              <a:lnSpc>
                <a:spcPts val="5629"/>
              </a:lnSpc>
            </a:pPr>
            <a:r>
              <a:rPr lang="en-US" sz="4000" dirty="0">
                <a:solidFill>
                  <a:srgbClr val="000000"/>
                </a:solidFill>
                <a:latin typeface="Poppins"/>
                <a:ea typeface="Poppins"/>
                <a:cs typeface="Poppins"/>
                <a:sym typeface="Poppins"/>
              </a:rPr>
              <a:t>   your values</a:t>
            </a:r>
          </a:p>
          <a:p>
            <a:pPr marL="1215474" lvl="2" indent="-405158" algn="l">
              <a:lnSpc>
                <a:spcPts val="5629"/>
              </a:lnSpc>
              <a:buFont typeface="Arial"/>
              <a:buChar char="⚬"/>
            </a:pPr>
            <a:endParaRPr lang="en-US" sz="4000" dirty="0">
              <a:solidFill>
                <a:srgbClr val="000000"/>
              </a:solidFill>
              <a:latin typeface="Poppins"/>
              <a:ea typeface="Poppins"/>
              <a:cs typeface="Poppins"/>
              <a:sym typeface="Poppins"/>
            </a:endParaRPr>
          </a:p>
          <a:p>
            <a:pPr marL="1215474" lvl="2" indent="-405158" algn="l">
              <a:lnSpc>
                <a:spcPts val="5629"/>
              </a:lnSpc>
              <a:buFont typeface="Arial"/>
              <a:buChar char="⚬"/>
            </a:pPr>
            <a:r>
              <a:rPr lang="en-US" sz="4000" dirty="0">
                <a:solidFill>
                  <a:srgbClr val="000000"/>
                </a:solidFill>
                <a:latin typeface="Poppins"/>
                <a:ea typeface="Poppins"/>
                <a:cs typeface="Poppins"/>
                <a:sym typeface="Poppins"/>
              </a:rPr>
              <a:t>Develop corporate sponsorship</a:t>
            </a:r>
          </a:p>
          <a:p>
            <a:pPr marL="810316" lvl="2" algn="l">
              <a:lnSpc>
                <a:spcPts val="5629"/>
              </a:lnSpc>
            </a:pPr>
            <a:r>
              <a:rPr lang="en-US" sz="4000" dirty="0">
                <a:solidFill>
                  <a:srgbClr val="000000"/>
                </a:solidFill>
                <a:latin typeface="Poppins"/>
                <a:ea typeface="Poppins"/>
                <a:cs typeface="Poppins"/>
                <a:sym typeface="Poppins"/>
              </a:rPr>
              <a:t>   opportunities, including cause</a:t>
            </a:r>
          </a:p>
          <a:p>
            <a:pPr marL="810316" lvl="2" algn="l">
              <a:lnSpc>
                <a:spcPts val="5629"/>
              </a:lnSpc>
            </a:pPr>
            <a:r>
              <a:rPr lang="en-US" sz="4000" dirty="0">
                <a:solidFill>
                  <a:srgbClr val="000000"/>
                </a:solidFill>
                <a:latin typeface="Poppins"/>
                <a:ea typeface="Poppins"/>
                <a:cs typeface="Poppins"/>
                <a:sym typeface="Poppins"/>
              </a:rPr>
              <a:t>   marketing.</a:t>
            </a:r>
          </a:p>
          <a:p>
            <a:pPr algn="l">
              <a:lnSpc>
                <a:spcPts val="8263"/>
              </a:lnSpc>
            </a:pPr>
            <a:r>
              <a:rPr lang="en-US" sz="2639" dirty="0">
                <a:solidFill>
                  <a:srgbClr val="000000"/>
                </a:solidFill>
                <a:latin typeface="Poppins"/>
                <a:ea typeface="Poppins"/>
                <a:cs typeface="Poppins"/>
                <a:sym typeface="Poppins"/>
              </a:rPr>
              <a:t>.</a:t>
            </a:r>
          </a:p>
          <a:p>
            <a:pPr algn="l">
              <a:lnSpc>
                <a:spcPts val="8263"/>
              </a:lnSpc>
            </a:pPr>
            <a:endParaRPr lang="en-US" sz="2639" dirty="0">
              <a:solidFill>
                <a:srgbClr val="000000"/>
              </a:solidFill>
              <a:latin typeface="Poppins"/>
              <a:ea typeface="Poppins"/>
              <a:cs typeface="Poppins"/>
              <a:sym typeface="Poppins"/>
            </a:endParaRPr>
          </a:p>
          <a:p>
            <a:pPr algn="l">
              <a:lnSpc>
                <a:spcPts val="8263"/>
              </a:lnSpc>
            </a:pPr>
            <a:endParaRPr lang="en-US" sz="2639" dirty="0">
              <a:solidFill>
                <a:srgbClr val="000000"/>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12FA2-8374-05CF-26E0-DA87E50436D3}"/>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AE95D58D-93E4-2040-B85D-66956240AD46}"/>
              </a:ext>
            </a:extLst>
          </p:cNvPr>
          <p:cNvGrpSpPr/>
          <p:nvPr/>
        </p:nvGrpSpPr>
        <p:grpSpPr>
          <a:xfrm>
            <a:off x="0" y="9305925"/>
            <a:ext cx="16013060" cy="981075"/>
            <a:chOff x="0" y="0"/>
            <a:chExt cx="4217431" cy="258390"/>
          </a:xfrm>
        </p:grpSpPr>
        <p:sp>
          <p:nvSpPr>
            <p:cNvPr id="6" name="Freeform 6">
              <a:extLst>
                <a:ext uri="{FF2B5EF4-FFF2-40B4-BE49-F238E27FC236}">
                  <a16:creationId xmlns:a16="http://schemas.microsoft.com/office/drawing/2014/main" id="{D3ACC7C3-F6C1-1350-D76F-EE218B7B6813}"/>
                </a:ext>
              </a:extLst>
            </p:cNvPr>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a:extLst>
                <a:ext uri="{FF2B5EF4-FFF2-40B4-BE49-F238E27FC236}">
                  <a16:creationId xmlns:a16="http://schemas.microsoft.com/office/drawing/2014/main" id="{6D699B42-623B-290E-32A4-76BEB81D9B5F}"/>
                </a:ext>
              </a:extLst>
            </p:cNvPr>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10" name="TextBox 10">
            <a:extLst>
              <a:ext uri="{FF2B5EF4-FFF2-40B4-BE49-F238E27FC236}">
                <a16:creationId xmlns:a16="http://schemas.microsoft.com/office/drawing/2014/main" id="{29351153-0599-A5A4-CA24-EE5BF16490F1}"/>
              </a:ext>
            </a:extLst>
          </p:cNvPr>
          <p:cNvSpPr txBox="1"/>
          <p:nvPr/>
        </p:nvSpPr>
        <p:spPr>
          <a:xfrm>
            <a:off x="4750687" y="343335"/>
            <a:ext cx="8786626" cy="1082675"/>
          </a:xfrm>
          <a:prstGeom prst="rect">
            <a:avLst/>
          </a:prstGeom>
        </p:spPr>
        <p:txBody>
          <a:bodyPr lIns="0" tIns="0" rIns="0" bIns="0" rtlCol="0" anchor="t">
            <a:spAutoFit/>
          </a:bodyPr>
          <a:lstStyle/>
          <a:p>
            <a:pPr algn="ctr">
              <a:lnSpc>
                <a:spcPts val="4000"/>
              </a:lnSpc>
            </a:pPr>
            <a:r>
              <a:rPr lang="en-US" sz="4000" b="1">
                <a:solidFill>
                  <a:srgbClr val="0B89B8"/>
                </a:solidFill>
                <a:latin typeface="Poppins Bold"/>
                <a:ea typeface="Poppins Bold"/>
                <a:cs typeface="Poppins Bold"/>
                <a:sym typeface="Poppins Bold"/>
              </a:rPr>
              <a:t>EFFECTIVE RESOURCE DEVELOPMENT </a:t>
            </a:r>
          </a:p>
        </p:txBody>
      </p:sp>
      <p:sp>
        <p:nvSpPr>
          <p:cNvPr id="11" name="TextBox 11">
            <a:extLst>
              <a:ext uri="{FF2B5EF4-FFF2-40B4-BE49-F238E27FC236}">
                <a16:creationId xmlns:a16="http://schemas.microsoft.com/office/drawing/2014/main" id="{F461D20F-4E92-35EB-7073-1589C64D4263}"/>
              </a:ext>
            </a:extLst>
          </p:cNvPr>
          <p:cNvSpPr txBox="1"/>
          <p:nvPr/>
        </p:nvSpPr>
        <p:spPr>
          <a:xfrm>
            <a:off x="3657600" y="2019300"/>
            <a:ext cx="11299812" cy="6381747"/>
          </a:xfrm>
          <a:prstGeom prst="rect">
            <a:avLst/>
          </a:prstGeom>
        </p:spPr>
        <p:txBody>
          <a:bodyPr wrap="square" lIns="0" tIns="0" rIns="0" bIns="0" rtlCol="0" anchor="t">
            <a:spAutoFit/>
          </a:bodyPr>
          <a:lstStyle/>
          <a:p>
            <a:pPr algn="ctr">
              <a:lnSpc>
                <a:spcPts val="8263"/>
              </a:lnSpc>
            </a:pPr>
            <a:r>
              <a:rPr lang="en-US" sz="4400" b="1" dirty="0">
                <a:solidFill>
                  <a:srgbClr val="0B89B8"/>
                </a:solidFill>
                <a:latin typeface="Poppins Bold"/>
                <a:ea typeface="Poppins Bold"/>
                <a:cs typeface="Poppins Bold"/>
                <a:sym typeface="Poppins Bold"/>
              </a:rPr>
              <a:t> BUILD AN ENDOWMENT FUND</a:t>
            </a:r>
          </a:p>
          <a:p>
            <a:pPr algn="ctr">
              <a:lnSpc>
                <a:spcPts val="5000"/>
              </a:lnSpc>
            </a:pPr>
            <a:endParaRPr lang="en-US" sz="4400" b="1" dirty="0">
              <a:solidFill>
                <a:srgbClr val="0B89B8"/>
              </a:solidFill>
              <a:latin typeface="Poppins Bold"/>
              <a:ea typeface="Poppins Bold"/>
              <a:cs typeface="Poppins Bold"/>
              <a:sym typeface="Poppins Bold"/>
            </a:endParaRPr>
          </a:p>
          <a:p>
            <a:pPr marL="1139661" lvl="2" indent="-379887" algn="l">
              <a:lnSpc>
                <a:spcPts val="5278"/>
              </a:lnSpc>
              <a:buFont typeface="Arial"/>
              <a:buChar char="⚬"/>
            </a:pPr>
            <a:r>
              <a:rPr lang="en-US" sz="4000" dirty="0">
                <a:solidFill>
                  <a:srgbClr val="000000"/>
                </a:solidFill>
                <a:latin typeface="Poppins"/>
                <a:ea typeface="Poppins"/>
                <a:cs typeface="Poppins"/>
                <a:sym typeface="Poppins"/>
              </a:rPr>
              <a:t>Start with planned giving or major gifts.</a:t>
            </a:r>
          </a:p>
          <a:p>
            <a:pPr marL="1139661" lvl="2" indent="-379887" algn="l">
              <a:lnSpc>
                <a:spcPts val="5278"/>
              </a:lnSpc>
              <a:buFont typeface="Arial"/>
              <a:buChar char="⚬"/>
            </a:pPr>
            <a:endParaRPr lang="en-US" sz="4000" dirty="0">
              <a:solidFill>
                <a:srgbClr val="000000"/>
              </a:solidFill>
              <a:latin typeface="Poppins"/>
              <a:ea typeface="Poppins"/>
              <a:cs typeface="Poppins"/>
              <a:sym typeface="Poppins"/>
            </a:endParaRPr>
          </a:p>
          <a:p>
            <a:pPr marL="1139661" lvl="2" indent="-379887" algn="l">
              <a:lnSpc>
                <a:spcPts val="5278"/>
              </a:lnSpc>
              <a:buFont typeface="Arial"/>
              <a:buChar char="⚬"/>
            </a:pPr>
            <a:r>
              <a:rPr lang="en-US" sz="4000" dirty="0">
                <a:solidFill>
                  <a:srgbClr val="000000"/>
                </a:solidFill>
                <a:latin typeface="Poppins"/>
                <a:ea typeface="Poppins"/>
                <a:cs typeface="Poppins"/>
                <a:sym typeface="Poppins"/>
              </a:rPr>
              <a:t>Manage investments for long-term sustainability.</a:t>
            </a:r>
          </a:p>
          <a:p>
            <a:pPr algn="l">
              <a:lnSpc>
                <a:spcPts val="8263"/>
              </a:lnSpc>
            </a:pPr>
            <a:endParaRPr lang="en-US" sz="2639" dirty="0">
              <a:solidFill>
                <a:srgbClr val="000000"/>
              </a:solidFill>
              <a:latin typeface="Poppins"/>
              <a:ea typeface="Poppins"/>
              <a:cs typeface="Poppins"/>
              <a:sym typeface="Poppins"/>
            </a:endParaRPr>
          </a:p>
          <a:p>
            <a:pPr algn="l">
              <a:lnSpc>
                <a:spcPts val="8263"/>
              </a:lnSpc>
            </a:pPr>
            <a:endParaRPr lang="en-US" sz="2639" dirty="0">
              <a:solidFill>
                <a:srgbClr val="000000"/>
              </a:solidFill>
              <a:latin typeface="Poppins"/>
              <a:ea typeface="Poppins"/>
              <a:cs typeface="Poppins"/>
              <a:sym typeface="Poppins"/>
            </a:endParaRPr>
          </a:p>
        </p:txBody>
      </p:sp>
    </p:spTree>
    <p:extLst>
      <p:ext uri="{BB962C8B-B14F-4D97-AF65-F5344CB8AC3E}">
        <p14:creationId xmlns:p14="http://schemas.microsoft.com/office/powerpoint/2010/main" val="960163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C137B-89DB-EEAE-3048-F240E95104F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EFE4270-FD78-5BD5-4E38-8068D89F7D3B}"/>
              </a:ext>
            </a:extLst>
          </p:cNvPr>
          <p:cNvGrpSpPr/>
          <p:nvPr/>
        </p:nvGrpSpPr>
        <p:grpSpPr>
          <a:xfrm>
            <a:off x="833220" y="1943100"/>
            <a:ext cx="5896529" cy="2754307"/>
            <a:chOff x="0" y="0"/>
            <a:chExt cx="1552995" cy="725414"/>
          </a:xfrm>
        </p:grpSpPr>
        <p:sp>
          <p:nvSpPr>
            <p:cNvPr id="3" name="Freeform 3">
              <a:extLst>
                <a:ext uri="{FF2B5EF4-FFF2-40B4-BE49-F238E27FC236}">
                  <a16:creationId xmlns:a16="http://schemas.microsoft.com/office/drawing/2014/main" id="{73E31CFD-76E0-1096-2723-73F687A120CD}"/>
                </a:ext>
              </a:extLst>
            </p:cNvPr>
            <p:cNvSpPr/>
            <p:nvPr/>
          </p:nvSpPr>
          <p:spPr>
            <a:xfrm>
              <a:off x="0" y="0"/>
              <a:ext cx="1552995" cy="725414"/>
            </a:xfrm>
            <a:custGeom>
              <a:avLst/>
              <a:gdLst/>
              <a:ahLst/>
              <a:cxnLst/>
              <a:rect l="l" t="t" r="r" b="b"/>
              <a:pathLst>
                <a:path w="1552995" h="725414">
                  <a:moveTo>
                    <a:pt x="66961" y="0"/>
                  </a:moveTo>
                  <a:lnTo>
                    <a:pt x="1486034" y="0"/>
                  </a:lnTo>
                  <a:cubicBezTo>
                    <a:pt x="1503793" y="0"/>
                    <a:pt x="1520825" y="7055"/>
                    <a:pt x="1533383" y="19612"/>
                  </a:cubicBezTo>
                  <a:cubicBezTo>
                    <a:pt x="1545941" y="32170"/>
                    <a:pt x="1552995" y="49202"/>
                    <a:pt x="1552995" y="66961"/>
                  </a:cubicBezTo>
                  <a:lnTo>
                    <a:pt x="1552995" y="658453"/>
                  </a:lnTo>
                  <a:cubicBezTo>
                    <a:pt x="1552995" y="676212"/>
                    <a:pt x="1545941" y="693244"/>
                    <a:pt x="1533383" y="705802"/>
                  </a:cubicBezTo>
                  <a:cubicBezTo>
                    <a:pt x="1520825" y="718359"/>
                    <a:pt x="1503793" y="725414"/>
                    <a:pt x="1486034" y="725414"/>
                  </a:cubicBezTo>
                  <a:lnTo>
                    <a:pt x="66961" y="725414"/>
                  </a:lnTo>
                  <a:cubicBezTo>
                    <a:pt x="49202" y="725414"/>
                    <a:pt x="32170" y="718359"/>
                    <a:pt x="19612" y="705802"/>
                  </a:cubicBezTo>
                  <a:cubicBezTo>
                    <a:pt x="7055" y="693244"/>
                    <a:pt x="0" y="676212"/>
                    <a:pt x="0" y="658453"/>
                  </a:cubicBezTo>
                  <a:lnTo>
                    <a:pt x="0" y="66961"/>
                  </a:lnTo>
                  <a:cubicBezTo>
                    <a:pt x="0" y="49202"/>
                    <a:pt x="7055" y="32170"/>
                    <a:pt x="19612" y="19612"/>
                  </a:cubicBezTo>
                  <a:cubicBezTo>
                    <a:pt x="32170" y="7055"/>
                    <a:pt x="49202" y="0"/>
                    <a:pt x="66961" y="0"/>
                  </a:cubicBezTo>
                  <a:close/>
                </a:path>
              </a:pathLst>
            </a:custGeom>
            <a:solidFill>
              <a:srgbClr val="0684B3"/>
            </a:solidFill>
          </p:spPr>
          <p:txBody>
            <a:bodyPr/>
            <a:lstStyle/>
            <a:p>
              <a:endParaRPr lang="en-US"/>
            </a:p>
          </p:txBody>
        </p:sp>
        <p:sp>
          <p:nvSpPr>
            <p:cNvPr id="4" name="TextBox 4">
              <a:extLst>
                <a:ext uri="{FF2B5EF4-FFF2-40B4-BE49-F238E27FC236}">
                  <a16:creationId xmlns:a16="http://schemas.microsoft.com/office/drawing/2014/main" id="{77CD2E0A-3DAE-7C56-4ED0-1358990F6666}"/>
                </a:ext>
              </a:extLst>
            </p:cNvPr>
            <p:cNvSpPr txBox="1"/>
            <p:nvPr/>
          </p:nvSpPr>
          <p:spPr>
            <a:xfrm>
              <a:off x="0" y="0"/>
              <a:ext cx="1552995" cy="725414"/>
            </a:xfrm>
            <a:prstGeom prst="rect">
              <a:avLst/>
            </a:prstGeom>
          </p:spPr>
          <p:txBody>
            <a:bodyPr lIns="50800" tIns="50800" rIns="50800" bIns="50800" rtlCol="0" anchor="ctr"/>
            <a:lstStyle/>
            <a:p>
              <a:pPr algn="ctr">
                <a:lnSpc>
                  <a:spcPts val="3219"/>
                </a:lnSpc>
              </a:pPr>
              <a:endParaRPr/>
            </a:p>
          </p:txBody>
        </p:sp>
      </p:grpSp>
      <p:grpSp>
        <p:nvGrpSpPr>
          <p:cNvPr id="5" name="Group 5">
            <a:extLst>
              <a:ext uri="{FF2B5EF4-FFF2-40B4-BE49-F238E27FC236}">
                <a16:creationId xmlns:a16="http://schemas.microsoft.com/office/drawing/2014/main" id="{11CB27A0-4994-427D-2D8E-0CFE479A581A}"/>
              </a:ext>
            </a:extLst>
          </p:cNvPr>
          <p:cNvGrpSpPr/>
          <p:nvPr/>
        </p:nvGrpSpPr>
        <p:grpSpPr>
          <a:xfrm>
            <a:off x="0" y="9305925"/>
            <a:ext cx="16013056" cy="981075"/>
            <a:chOff x="0" y="0"/>
            <a:chExt cx="4217430" cy="258390"/>
          </a:xfrm>
        </p:grpSpPr>
        <p:sp>
          <p:nvSpPr>
            <p:cNvPr id="6" name="Freeform 6">
              <a:extLst>
                <a:ext uri="{FF2B5EF4-FFF2-40B4-BE49-F238E27FC236}">
                  <a16:creationId xmlns:a16="http://schemas.microsoft.com/office/drawing/2014/main" id="{FD1D7D3A-F7C3-FF4C-BBD1-B0D00FC1CF38}"/>
                </a:ext>
              </a:extLst>
            </p:cNvPr>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a:extLst>
                <a:ext uri="{FF2B5EF4-FFF2-40B4-BE49-F238E27FC236}">
                  <a16:creationId xmlns:a16="http://schemas.microsoft.com/office/drawing/2014/main" id="{4D7B5B7D-DF9F-EEEE-D35B-477903B3481C}"/>
                </a:ext>
              </a:extLst>
            </p:cNvPr>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9" name="TextBox 9">
            <a:extLst>
              <a:ext uri="{FF2B5EF4-FFF2-40B4-BE49-F238E27FC236}">
                <a16:creationId xmlns:a16="http://schemas.microsoft.com/office/drawing/2014/main" id="{AC4E689B-A17D-2AEF-C931-8117B8344719}"/>
              </a:ext>
            </a:extLst>
          </p:cNvPr>
          <p:cNvSpPr txBox="1"/>
          <p:nvPr/>
        </p:nvSpPr>
        <p:spPr>
          <a:xfrm>
            <a:off x="243702" y="2365830"/>
            <a:ext cx="6626136" cy="2253053"/>
          </a:xfrm>
          <a:prstGeom prst="rect">
            <a:avLst/>
          </a:prstGeom>
        </p:spPr>
        <p:txBody>
          <a:bodyPr lIns="0" tIns="0" rIns="0" bIns="0" rtlCol="0" anchor="t">
            <a:spAutoFit/>
          </a:bodyPr>
          <a:lstStyle/>
          <a:p>
            <a:pPr algn="ctr">
              <a:lnSpc>
                <a:spcPts val="5937"/>
              </a:lnSpc>
              <a:spcBef>
                <a:spcPct val="0"/>
              </a:spcBef>
            </a:pPr>
            <a:r>
              <a:rPr lang="en-US" sz="4800" b="1" dirty="0">
                <a:solidFill>
                  <a:srgbClr val="FFFFFF"/>
                </a:solidFill>
                <a:latin typeface="Poppins Bold"/>
                <a:ea typeface="Poppins Bold"/>
                <a:cs typeface="Poppins Bold"/>
                <a:sym typeface="Poppins Bold"/>
              </a:rPr>
              <a:t>Strategies </a:t>
            </a:r>
          </a:p>
          <a:p>
            <a:pPr algn="ctr">
              <a:lnSpc>
                <a:spcPts val="5937"/>
              </a:lnSpc>
              <a:spcBef>
                <a:spcPct val="0"/>
              </a:spcBef>
            </a:pPr>
            <a:r>
              <a:rPr lang="en-US" sz="4800" b="1" dirty="0">
                <a:solidFill>
                  <a:srgbClr val="FFFFFF"/>
                </a:solidFill>
                <a:latin typeface="Poppins Bold"/>
                <a:ea typeface="Poppins Bold"/>
                <a:cs typeface="Poppins Bold"/>
                <a:sym typeface="Poppins Bold"/>
              </a:rPr>
              <a:t>for Diversifying Funding </a:t>
            </a:r>
          </a:p>
        </p:txBody>
      </p:sp>
      <p:sp>
        <p:nvSpPr>
          <p:cNvPr id="10" name="TextBox 10">
            <a:extLst>
              <a:ext uri="{FF2B5EF4-FFF2-40B4-BE49-F238E27FC236}">
                <a16:creationId xmlns:a16="http://schemas.microsoft.com/office/drawing/2014/main" id="{5FA454C7-11E0-285D-8305-9F0B446449C7}"/>
              </a:ext>
            </a:extLst>
          </p:cNvPr>
          <p:cNvSpPr txBox="1"/>
          <p:nvPr/>
        </p:nvSpPr>
        <p:spPr>
          <a:xfrm>
            <a:off x="6869838" y="1679827"/>
            <a:ext cx="10949745" cy="6927346"/>
          </a:xfrm>
          <a:prstGeom prst="rect">
            <a:avLst/>
          </a:prstGeom>
        </p:spPr>
        <p:txBody>
          <a:bodyPr lIns="0" tIns="0" rIns="0" bIns="0" rtlCol="0" anchor="t">
            <a:spAutoFit/>
          </a:bodyPr>
          <a:lstStyle/>
          <a:p>
            <a:pPr marL="286637" lvl="1" algn="just">
              <a:lnSpc>
                <a:spcPts val="5310"/>
              </a:lnSpc>
            </a:pPr>
            <a:r>
              <a:rPr lang="en-US" sz="3600" b="1" dirty="0">
                <a:solidFill>
                  <a:srgbClr val="0B89B8"/>
                </a:solidFill>
                <a:latin typeface="Poppins Bold"/>
                <a:ea typeface="Poppins Bold"/>
                <a:cs typeface="Poppins Bold"/>
                <a:sym typeface="Poppins Bold"/>
              </a:rPr>
              <a:t>DEVELOP PLAN FOR A SPECIFIC SOURCE</a:t>
            </a:r>
          </a:p>
          <a:p>
            <a:pPr marL="764366" lvl="2" algn="just">
              <a:lnSpc>
                <a:spcPts val="4000"/>
              </a:lnSpc>
            </a:pPr>
            <a:endParaRPr lang="en-US" sz="3600" dirty="0">
              <a:solidFill>
                <a:srgbClr val="000000"/>
              </a:solidFill>
              <a:latin typeface="Poppins"/>
              <a:ea typeface="Poppins"/>
              <a:cs typeface="Poppins"/>
              <a:sym typeface="Poppins"/>
            </a:endParaRPr>
          </a:p>
          <a:p>
            <a:pPr marL="764366" lvl="2" algn="just">
              <a:lnSpc>
                <a:spcPts val="4000"/>
              </a:lnSpc>
            </a:pPr>
            <a:r>
              <a:rPr lang="en-US" sz="3600" dirty="0">
                <a:solidFill>
                  <a:srgbClr val="000000"/>
                </a:solidFill>
                <a:latin typeface="Poppins"/>
                <a:ea typeface="Poppins"/>
                <a:cs typeface="Poppins"/>
                <a:sym typeface="Poppins"/>
              </a:rPr>
              <a:t>How does a new source fit within your</a:t>
            </a:r>
          </a:p>
          <a:p>
            <a:pPr marL="764366" lvl="2" algn="just">
              <a:lnSpc>
                <a:spcPts val="4000"/>
              </a:lnSpc>
            </a:pPr>
            <a:r>
              <a:rPr lang="en-US" sz="3600" dirty="0">
                <a:solidFill>
                  <a:srgbClr val="000000"/>
                </a:solidFill>
                <a:latin typeface="Poppins"/>
                <a:ea typeface="Poppins"/>
                <a:cs typeface="Poppins"/>
                <a:sym typeface="Poppins"/>
              </a:rPr>
              <a:t>mission?</a:t>
            </a:r>
          </a:p>
          <a:p>
            <a:pPr marL="764366" lvl="2" algn="just">
              <a:lnSpc>
                <a:spcPts val="4000"/>
              </a:lnSpc>
            </a:pPr>
            <a:endParaRPr lang="en-US" sz="3600" dirty="0">
              <a:solidFill>
                <a:srgbClr val="000000"/>
              </a:solidFill>
              <a:latin typeface="Poppins"/>
              <a:ea typeface="Poppins"/>
              <a:cs typeface="Poppins"/>
              <a:sym typeface="Poppins"/>
            </a:endParaRPr>
          </a:p>
          <a:p>
            <a:pPr marL="764366" lvl="2" algn="just">
              <a:lnSpc>
                <a:spcPts val="4000"/>
              </a:lnSpc>
            </a:pPr>
            <a:r>
              <a:rPr lang="en-US" sz="3600" dirty="0">
                <a:solidFill>
                  <a:srgbClr val="000000"/>
                </a:solidFill>
                <a:latin typeface="Poppins"/>
                <a:ea typeface="Poppins"/>
                <a:cs typeface="Poppins"/>
                <a:sym typeface="Poppins"/>
              </a:rPr>
              <a:t>What new relationships may be needed?</a:t>
            </a:r>
          </a:p>
          <a:p>
            <a:pPr marL="764366" lvl="2" algn="just">
              <a:lnSpc>
                <a:spcPts val="4000"/>
              </a:lnSpc>
            </a:pPr>
            <a:endParaRPr lang="en-US" sz="3600" dirty="0">
              <a:solidFill>
                <a:srgbClr val="000000"/>
              </a:solidFill>
              <a:latin typeface="Poppins"/>
              <a:ea typeface="Poppins"/>
              <a:cs typeface="Poppins"/>
              <a:sym typeface="Poppins"/>
            </a:endParaRPr>
          </a:p>
          <a:p>
            <a:pPr marL="764366" lvl="2" algn="just">
              <a:lnSpc>
                <a:spcPts val="4000"/>
              </a:lnSpc>
            </a:pPr>
            <a:r>
              <a:rPr lang="en-US" sz="3600" dirty="0">
                <a:solidFill>
                  <a:srgbClr val="000000"/>
                </a:solidFill>
                <a:latin typeface="Poppins"/>
                <a:ea typeface="Poppins"/>
                <a:cs typeface="Poppins"/>
                <a:sym typeface="Poppins"/>
              </a:rPr>
              <a:t>What is the board’s role in development?</a:t>
            </a:r>
          </a:p>
          <a:p>
            <a:pPr marL="764366" lvl="2" algn="just">
              <a:lnSpc>
                <a:spcPts val="4000"/>
              </a:lnSpc>
            </a:pPr>
            <a:endParaRPr lang="en-US" sz="3600" dirty="0">
              <a:solidFill>
                <a:srgbClr val="000000"/>
              </a:solidFill>
              <a:latin typeface="Poppins"/>
              <a:ea typeface="Poppins"/>
              <a:cs typeface="Poppins"/>
              <a:sym typeface="Poppins"/>
            </a:endParaRPr>
          </a:p>
          <a:p>
            <a:pPr marL="764366" lvl="2" algn="just">
              <a:lnSpc>
                <a:spcPts val="4000"/>
              </a:lnSpc>
            </a:pPr>
            <a:r>
              <a:rPr lang="en-US" sz="3600" dirty="0">
                <a:solidFill>
                  <a:srgbClr val="000000"/>
                </a:solidFill>
                <a:latin typeface="Poppins"/>
                <a:ea typeface="Poppins"/>
                <a:cs typeface="Poppins"/>
                <a:sym typeface="Poppins"/>
              </a:rPr>
              <a:t>What is the staff’s role in development?</a:t>
            </a:r>
          </a:p>
          <a:p>
            <a:pPr marL="764366" lvl="2" algn="just">
              <a:lnSpc>
                <a:spcPts val="4000"/>
              </a:lnSpc>
            </a:pPr>
            <a:endParaRPr lang="en-US" sz="3600" dirty="0">
              <a:solidFill>
                <a:srgbClr val="000000"/>
              </a:solidFill>
              <a:latin typeface="Poppins"/>
              <a:ea typeface="Poppins"/>
              <a:cs typeface="Poppins"/>
              <a:sym typeface="Poppins"/>
            </a:endParaRPr>
          </a:p>
          <a:p>
            <a:pPr marL="764366" lvl="2" algn="just">
              <a:lnSpc>
                <a:spcPts val="4000"/>
              </a:lnSpc>
            </a:pPr>
            <a:r>
              <a:rPr lang="en-US" sz="3600" dirty="0">
                <a:solidFill>
                  <a:srgbClr val="000000"/>
                </a:solidFill>
                <a:latin typeface="Poppins"/>
                <a:ea typeface="Poppins"/>
                <a:cs typeface="Poppins"/>
                <a:sym typeface="Poppins"/>
              </a:rPr>
              <a:t>What data is needed for this new source?</a:t>
            </a:r>
          </a:p>
          <a:p>
            <a:pPr marL="286637" lvl="1" algn="just">
              <a:lnSpc>
                <a:spcPts val="5310"/>
              </a:lnSpc>
            </a:pPr>
            <a:endParaRPr lang="en-US" sz="2655" dirty="0">
              <a:solidFill>
                <a:srgbClr val="000000"/>
              </a:solidFill>
              <a:latin typeface="Poppins"/>
              <a:ea typeface="Poppins"/>
              <a:cs typeface="Poppins"/>
              <a:sym typeface="Poppins"/>
            </a:endParaRPr>
          </a:p>
        </p:txBody>
      </p:sp>
      <p:sp>
        <p:nvSpPr>
          <p:cNvPr id="11" name="TextBox 11">
            <a:extLst>
              <a:ext uri="{FF2B5EF4-FFF2-40B4-BE49-F238E27FC236}">
                <a16:creationId xmlns:a16="http://schemas.microsoft.com/office/drawing/2014/main" id="{2FAD7882-659E-07A2-B731-88A219AE94BE}"/>
              </a:ext>
            </a:extLst>
          </p:cNvPr>
          <p:cNvSpPr txBox="1"/>
          <p:nvPr/>
        </p:nvSpPr>
        <p:spPr>
          <a:xfrm>
            <a:off x="4199989" y="189139"/>
            <a:ext cx="9381380" cy="1041311"/>
          </a:xfrm>
          <a:prstGeom prst="rect">
            <a:avLst/>
          </a:prstGeom>
        </p:spPr>
        <p:txBody>
          <a:bodyPr lIns="0" tIns="0" rIns="0" bIns="0" rtlCol="0" anchor="t">
            <a:spAutoFit/>
          </a:bodyPr>
          <a:lstStyle/>
          <a:p>
            <a:pPr algn="ctr">
              <a:lnSpc>
                <a:spcPts val="4000"/>
              </a:lnSpc>
            </a:pPr>
            <a:r>
              <a:rPr lang="en-US" sz="4000" b="1" dirty="0">
                <a:solidFill>
                  <a:srgbClr val="0B89B8"/>
                </a:solidFill>
                <a:latin typeface="Poppins Bold"/>
                <a:ea typeface="Poppins Bold"/>
                <a:cs typeface="Poppins Bold"/>
                <a:sym typeface="Poppins Bold"/>
              </a:rPr>
              <a:t>EFFECTIVE RESOURCE </a:t>
            </a:r>
          </a:p>
          <a:p>
            <a:pPr algn="ctr">
              <a:lnSpc>
                <a:spcPts val="4000"/>
              </a:lnSpc>
            </a:pPr>
            <a:r>
              <a:rPr lang="en-US" sz="4000" b="1" dirty="0">
                <a:solidFill>
                  <a:srgbClr val="0B89B8"/>
                </a:solidFill>
                <a:latin typeface="Poppins Bold"/>
                <a:ea typeface="Poppins Bold"/>
                <a:cs typeface="Poppins Bold"/>
                <a:sym typeface="Poppins Bold"/>
              </a:rPr>
              <a:t>DEVELOPMENT </a:t>
            </a:r>
          </a:p>
        </p:txBody>
      </p:sp>
    </p:spTree>
    <p:extLst>
      <p:ext uri="{BB962C8B-B14F-4D97-AF65-F5344CB8AC3E}">
        <p14:creationId xmlns:p14="http://schemas.microsoft.com/office/powerpoint/2010/main" val="695900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2289354"/>
            <a:ext cx="5896529" cy="2754307"/>
            <a:chOff x="0" y="0"/>
            <a:chExt cx="1552995" cy="725414"/>
          </a:xfrm>
        </p:grpSpPr>
        <p:sp>
          <p:nvSpPr>
            <p:cNvPr id="3" name="Freeform 3"/>
            <p:cNvSpPr/>
            <p:nvPr/>
          </p:nvSpPr>
          <p:spPr>
            <a:xfrm>
              <a:off x="0" y="0"/>
              <a:ext cx="1552995" cy="725414"/>
            </a:xfrm>
            <a:custGeom>
              <a:avLst/>
              <a:gdLst/>
              <a:ahLst/>
              <a:cxnLst/>
              <a:rect l="l" t="t" r="r" b="b"/>
              <a:pathLst>
                <a:path w="1552995" h="725414">
                  <a:moveTo>
                    <a:pt x="66961" y="0"/>
                  </a:moveTo>
                  <a:lnTo>
                    <a:pt x="1486034" y="0"/>
                  </a:lnTo>
                  <a:cubicBezTo>
                    <a:pt x="1503793" y="0"/>
                    <a:pt x="1520825" y="7055"/>
                    <a:pt x="1533383" y="19612"/>
                  </a:cubicBezTo>
                  <a:cubicBezTo>
                    <a:pt x="1545941" y="32170"/>
                    <a:pt x="1552995" y="49202"/>
                    <a:pt x="1552995" y="66961"/>
                  </a:cubicBezTo>
                  <a:lnTo>
                    <a:pt x="1552995" y="658453"/>
                  </a:lnTo>
                  <a:cubicBezTo>
                    <a:pt x="1552995" y="676212"/>
                    <a:pt x="1545941" y="693244"/>
                    <a:pt x="1533383" y="705802"/>
                  </a:cubicBezTo>
                  <a:cubicBezTo>
                    <a:pt x="1520825" y="718359"/>
                    <a:pt x="1503793" y="725414"/>
                    <a:pt x="1486034" y="725414"/>
                  </a:cubicBezTo>
                  <a:lnTo>
                    <a:pt x="66961" y="725414"/>
                  </a:lnTo>
                  <a:cubicBezTo>
                    <a:pt x="49202" y="725414"/>
                    <a:pt x="32170" y="718359"/>
                    <a:pt x="19612" y="705802"/>
                  </a:cubicBezTo>
                  <a:cubicBezTo>
                    <a:pt x="7055" y="693244"/>
                    <a:pt x="0" y="676212"/>
                    <a:pt x="0" y="658453"/>
                  </a:cubicBezTo>
                  <a:lnTo>
                    <a:pt x="0" y="66961"/>
                  </a:lnTo>
                  <a:cubicBezTo>
                    <a:pt x="0" y="49202"/>
                    <a:pt x="7055" y="32170"/>
                    <a:pt x="19612" y="19612"/>
                  </a:cubicBezTo>
                  <a:cubicBezTo>
                    <a:pt x="32170" y="7055"/>
                    <a:pt x="49202" y="0"/>
                    <a:pt x="66961" y="0"/>
                  </a:cubicBezTo>
                  <a:close/>
                </a:path>
              </a:pathLst>
            </a:custGeom>
            <a:solidFill>
              <a:srgbClr val="0684B3"/>
            </a:solidFill>
          </p:spPr>
          <p:txBody>
            <a:bodyPr/>
            <a:lstStyle/>
            <a:p>
              <a:endParaRPr lang="en-US"/>
            </a:p>
          </p:txBody>
        </p:sp>
        <p:sp>
          <p:nvSpPr>
            <p:cNvPr id="4" name="TextBox 4"/>
            <p:cNvSpPr txBox="1"/>
            <p:nvPr/>
          </p:nvSpPr>
          <p:spPr>
            <a:xfrm>
              <a:off x="0" y="0"/>
              <a:ext cx="1552995" cy="725414"/>
            </a:xfrm>
            <a:prstGeom prst="rect">
              <a:avLst/>
            </a:prstGeom>
          </p:spPr>
          <p:txBody>
            <a:bodyPr lIns="50800" tIns="50800" rIns="50800" bIns="50800" rtlCol="0" anchor="ctr"/>
            <a:lstStyle/>
            <a:p>
              <a:pPr algn="ctr">
                <a:lnSpc>
                  <a:spcPts val="3219"/>
                </a:lnSpc>
              </a:pPr>
              <a:endParaRPr/>
            </a:p>
          </p:txBody>
        </p:sp>
      </p:grpSp>
      <p:grpSp>
        <p:nvGrpSpPr>
          <p:cNvPr id="5" name="Group 5"/>
          <p:cNvGrpSpPr/>
          <p:nvPr/>
        </p:nvGrpSpPr>
        <p:grpSpPr>
          <a:xfrm>
            <a:off x="0" y="9279198"/>
            <a:ext cx="16013056" cy="981075"/>
            <a:chOff x="0" y="0"/>
            <a:chExt cx="4217430" cy="258390"/>
          </a:xfrm>
        </p:grpSpPr>
        <p:sp>
          <p:nvSpPr>
            <p:cNvPr id="6" name="Freeform 6"/>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9" name="TextBox 9"/>
          <p:cNvSpPr txBox="1"/>
          <p:nvPr/>
        </p:nvSpPr>
        <p:spPr>
          <a:xfrm>
            <a:off x="4750687" y="343335"/>
            <a:ext cx="8786626" cy="1082675"/>
          </a:xfrm>
          <a:prstGeom prst="rect">
            <a:avLst/>
          </a:prstGeom>
        </p:spPr>
        <p:txBody>
          <a:bodyPr lIns="0" tIns="0" rIns="0" bIns="0" rtlCol="0" anchor="t">
            <a:spAutoFit/>
          </a:bodyPr>
          <a:lstStyle/>
          <a:p>
            <a:pPr algn="ctr">
              <a:lnSpc>
                <a:spcPts val="4000"/>
              </a:lnSpc>
            </a:pPr>
            <a:r>
              <a:rPr lang="en-US" sz="4000" b="1" dirty="0">
                <a:solidFill>
                  <a:srgbClr val="0B89B8"/>
                </a:solidFill>
                <a:latin typeface="Poppins Bold"/>
                <a:ea typeface="Poppins Bold"/>
                <a:cs typeface="Poppins Bold"/>
                <a:sym typeface="Poppins Bold"/>
              </a:rPr>
              <a:t>EFFECTIVE RESOURCE DEVELOPMENT </a:t>
            </a:r>
          </a:p>
        </p:txBody>
      </p:sp>
      <p:sp>
        <p:nvSpPr>
          <p:cNvPr id="10" name="TextBox 10"/>
          <p:cNvSpPr txBox="1"/>
          <p:nvPr/>
        </p:nvSpPr>
        <p:spPr>
          <a:xfrm>
            <a:off x="582875" y="3086100"/>
            <a:ext cx="5838587" cy="1386980"/>
          </a:xfrm>
          <a:prstGeom prst="rect">
            <a:avLst/>
          </a:prstGeom>
        </p:spPr>
        <p:txBody>
          <a:bodyPr lIns="0" tIns="0" rIns="0" bIns="0" rtlCol="0" anchor="t">
            <a:spAutoFit/>
          </a:bodyPr>
          <a:lstStyle/>
          <a:p>
            <a:pPr algn="ctr">
              <a:lnSpc>
                <a:spcPts val="5105"/>
              </a:lnSpc>
            </a:pPr>
            <a:r>
              <a:rPr lang="en-US" sz="5105" b="1" dirty="0">
                <a:solidFill>
                  <a:srgbClr val="FFFFFF"/>
                </a:solidFill>
                <a:latin typeface="Poppins Bold"/>
                <a:ea typeface="Poppins Bold"/>
                <a:cs typeface="Poppins Bold"/>
                <a:sym typeface="Poppins Bold"/>
              </a:rPr>
              <a:t>RISKS AND CONSIDERATIONS</a:t>
            </a:r>
          </a:p>
        </p:txBody>
      </p:sp>
      <p:sp>
        <p:nvSpPr>
          <p:cNvPr id="11" name="TextBox 11"/>
          <p:cNvSpPr txBox="1"/>
          <p:nvPr/>
        </p:nvSpPr>
        <p:spPr>
          <a:xfrm>
            <a:off x="6729749" y="2113574"/>
            <a:ext cx="11145866" cy="6486525"/>
          </a:xfrm>
          <a:prstGeom prst="rect">
            <a:avLst/>
          </a:prstGeom>
        </p:spPr>
        <p:txBody>
          <a:bodyPr lIns="0" tIns="0" rIns="0" bIns="0" rtlCol="0" anchor="t">
            <a:spAutoFit/>
          </a:bodyPr>
          <a:lstStyle/>
          <a:p>
            <a:pPr marL="779787" lvl="1" indent="-389894" algn="l">
              <a:lnSpc>
                <a:spcPts val="4334"/>
              </a:lnSpc>
              <a:buFont typeface="Arial"/>
              <a:buChar char="•"/>
            </a:pPr>
            <a:r>
              <a:rPr lang="en-US" sz="3611" b="1" dirty="0">
                <a:solidFill>
                  <a:srgbClr val="0B89B8"/>
                </a:solidFill>
                <a:latin typeface="Poppins Bold"/>
                <a:ea typeface="Poppins Bold"/>
                <a:cs typeface="Poppins Bold"/>
                <a:sym typeface="Poppins Bold"/>
              </a:rPr>
              <a:t>Administrative Capacity:</a:t>
            </a:r>
            <a:r>
              <a:rPr lang="en-US" sz="3611" dirty="0">
                <a:solidFill>
                  <a:srgbClr val="0B89B8"/>
                </a:solidFill>
                <a:latin typeface="Poppins"/>
                <a:ea typeface="Poppins"/>
                <a:cs typeface="Poppins"/>
                <a:sym typeface="Poppins"/>
              </a:rPr>
              <a:t> </a:t>
            </a:r>
          </a:p>
          <a:p>
            <a:pPr marL="1559574" lvl="2" indent="-519858" algn="l">
              <a:lnSpc>
                <a:spcPts val="4334"/>
              </a:lnSpc>
              <a:buFont typeface="Arial"/>
              <a:buChar char="⚬"/>
            </a:pPr>
            <a:r>
              <a:rPr lang="en-US" sz="3611" dirty="0">
                <a:solidFill>
                  <a:srgbClr val="545454"/>
                </a:solidFill>
                <a:latin typeface="Poppins"/>
                <a:ea typeface="Poppins"/>
                <a:cs typeface="Poppins"/>
                <a:sym typeface="Poppins"/>
              </a:rPr>
              <a:t>Diversifying funding streams requires strong financial management and human resources.</a:t>
            </a:r>
          </a:p>
          <a:p>
            <a:pPr marL="779787" lvl="1" indent="-389894" algn="l">
              <a:lnSpc>
                <a:spcPts val="4334"/>
              </a:lnSpc>
              <a:buFont typeface="Arial"/>
              <a:buChar char="•"/>
            </a:pPr>
            <a:r>
              <a:rPr lang="en-US" sz="3611" b="1" dirty="0">
                <a:solidFill>
                  <a:srgbClr val="0B89B8"/>
                </a:solidFill>
                <a:latin typeface="Poppins Bold"/>
                <a:ea typeface="Poppins Bold"/>
                <a:cs typeface="Poppins Bold"/>
                <a:sym typeface="Poppins Bold"/>
              </a:rPr>
              <a:t>Mission Drift: </a:t>
            </a:r>
          </a:p>
          <a:p>
            <a:pPr marL="1559574" lvl="2" indent="-519858" algn="l">
              <a:lnSpc>
                <a:spcPts val="4334"/>
              </a:lnSpc>
              <a:buFont typeface="Arial"/>
              <a:buChar char="⚬"/>
            </a:pPr>
            <a:r>
              <a:rPr lang="en-US" sz="3611" dirty="0">
                <a:solidFill>
                  <a:srgbClr val="545454"/>
                </a:solidFill>
                <a:latin typeface="Poppins"/>
                <a:ea typeface="Poppins"/>
                <a:cs typeface="Poppins"/>
                <a:sym typeface="Poppins"/>
              </a:rPr>
              <a:t>Beware of taking on funding that forces the organization to move away from its core mission.</a:t>
            </a:r>
          </a:p>
          <a:p>
            <a:pPr marL="779787" lvl="1" indent="-389894" algn="l">
              <a:lnSpc>
                <a:spcPts val="4334"/>
              </a:lnSpc>
              <a:buFont typeface="Arial"/>
              <a:buChar char="•"/>
            </a:pPr>
            <a:r>
              <a:rPr lang="en-US" sz="3611" b="1" dirty="0">
                <a:solidFill>
                  <a:srgbClr val="0B89B8"/>
                </a:solidFill>
                <a:latin typeface="Poppins Bold"/>
                <a:ea typeface="Poppins Bold"/>
                <a:cs typeface="Poppins Bold"/>
                <a:sym typeface="Poppins Bold"/>
              </a:rPr>
              <a:t>Sustainability:</a:t>
            </a:r>
            <a:r>
              <a:rPr lang="en-US" sz="3611" dirty="0">
                <a:solidFill>
                  <a:srgbClr val="0B89B8"/>
                </a:solidFill>
                <a:latin typeface="Poppins"/>
                <a:ea typeface="Poppins"/>
                <a:cs typeface="Poppins"/>
                <a:sym typeface="Poppins"/>
              </a:rPr>
              <a:t> </a:t>
            </a:r>
          </a:p>
          <a:p>
            <a:pPr marL="1559574" lvl="2" indent="-519858" algn="l">
              <a:lnSpc>
                <a:spcPts val="4334"/>
              </a:lnSpc>
              <a:buFont typeface="Arial"/>
              <a:buChar char="⚬"/>
            </a:pPr>
            <a:r>
              <a:rPr lang="en-US" sz="3611" dirty="0">
                <a:solidFill>
                  <a:srgbClr val="545454"/>
                </a:solidFill>
                <a:latin typeface="Poppins"/>
                <a:ea typeface="Poppins"/>
                <a:cs typeface="Poppins"/>
                <a:sym typeface="Poppins"/>
              </a:rPr>
              <a:t>Ensure new funding sources align with the long-term goals of the nonprofit.</a:t>
            </a:r>
          </a:p>
          <a:p>
            <a:pPr algn="l">
              <a:lnSpc>
                <a:spcPts val="3819"/>
              </a:lnSpc>
            </a:pPr>
            <a:endParaRPr lang="en-US" sz="3611" dirty="0">
              <a:solidFill>
                <a:srgbClr val="545454"/>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4987" y="2873799"/>
            <a:ext cx="5099016" cy="2601179"/>
            <a:chOff x="0" y="0"/>
            <a:chExt cx="1552995" cy="725414"/>
          </a:xfrm>
        </p:grpSpPr>
        <p:sp>
          <p:nvSpPr>
            <p:cNvPr id="3" name="Freeform 3"/>
            <p:cNvSpPr/>
            <p:nvPr/>
          </p:nvSpPr>
          <p:spPr>
            <a:xfrm>
              <a:off x="0" y="0"/>
              <a:ext cx="1552995" cy="725414"/>
            </a:xfrm>
            <a:custGeom>
              <a:avLst/>
              <a:gdLst/>
              <a:ahLst/>
              <a:cxnLst/>
              <a:rect l="l" t="t" r="r" b="b"/>
              <a:pathLst>
                <a:path w="1552995" h="725414">
                  <a:moveTo>
                    <a:pt x="66961" y="0"/>
                  </a:moveTo>
                  <a:lnTo>
                    <a:pt x="1486034" y="0"/>
                  </a:lnTo>
                  <a:cubicBezTo>
                    <a:pt x="1503793" y="0"/>
                    <a:pt x="1520825" y="7055"/>
                    <a:pt x="1533383" y="19612"/>
                  </a:cubicBezTo>
                  <a:cubicBezTo>
                    <a:pt x="1545941" y="32170"/>
                    <a:pt x="1552995" y="49202"/>
                    <a:pt x="1552995" y="66961"/>
                  </a:cubicBezTo>
                  <a:lnTo>
                    <a:pt x="1552995" y="658453"/>
                  </a:lnTo>
                  <a:cubicBezTo>
                    <a:pt x="1552995" y="676212"/>
                    <a:pt x="1545941" y="693244"/>
                    <a:pt x="1533383" y="705802"/>
                  </a:cubicBezTo>
                  <a:cubicBezTo>
                    <a:pt x="1520825" y="718359"/>
                    <a:pt x="1503793" y="725414"/>
                    <a:pt x="1486034" y="725414"/>
                  </a:cubicBezTo>
                  <a:lnTo>
                    <a:pt x="66961" y="725414"/>
                  </a:lnTo>
                  <a:cubicBezTo>
                    <a:pt x="49202" y="725414"/>
                    <a:pt x="32170" y="718359"/>
                    <a:pt x="19612" y="705802"/>
                  </a:cubicBezTo>
                  <a:cubicBezTo>
                    <a:pt x="7055" y="693244"/>
                    <a:pt x="0" y="676212"/>
                    <a:pt x="0" y="658453"/>
                  </a:cubicBezTo>
                  <a:lnTo>
                    <a:pt x="0" y="66961"/>
                  </a:lnTo>
                  <a:cubicBezTo>
                    <a:pt x="0" y="49202"/>
                    <a:pt x="7055" y="32170"/>
                    <a:pt x="19612" y="19612"/>
                  </a:cubicBezTo>
                  <a:cubicBezTo>
                    <a:pt x="32170" y="7055"/>
                    <a:pt x="49202" y="0"/>
                    <a:pt x="66961" y="0"/>
                  </a:cubicBezTo>
                  <a:close/>
                </a:path>
              </a:pathLst>
            </a:custGeom>
            <a:solidFill>
              <a:srgbClr val="0684B3"/>
            </a:solidFill>
          </p:spPr>
          <p:txBody>
            <a:bodyPr/>
            <a:lstStyle/>
            <a:p>
              <a:endParaRPr lang="en-US"/>
            </a:p>
          </p:txBody>
        </p:sp>
        <p:sp>
          <p:nvSpPr>
            <p:cNvPr id="4" name="TextBox 4"/>
            <p:cNvSpPr txBox="1"/>
            <p:nvPr/>
          </p:nvSpPr>
          <p:spPr>
            <a:xfrm>
              <a:off x="0" y="0"/>
              <a:ext cx="1552995" cy="725414"/>
            </a:xfrm>
            <a:prstGeom prst="rect">
              <a:avLst/>
            </a:prstGeom>
          </p:spPr>
          <p:txBody>
            <a:bodyPr lIns="50800" tIns="50800" rIns="50800" bIns="50800" rtlCol="0" anchor="ctr"/>
            <a:lstStyle/>
            <a:p>
              <a:pPr algn="ctr">
                <a:lnSpc>
                  <a:spcPts val="3219"/>
                </a:lnSpc>
              </a:pPr>
              <a:endParaRPr/>
            </a:p>
          </p:txBody>
        </p:sp>
      </p:grpSp>
      <p:grpSp>
        <p:nvGrpSpPr>
          <p:cNvPr id="5" name="Group 5"/>
          <p:cNvGrpSpPr/>
          <p:nvPr/>
        </p:nvGrpSpPr>
        <p:grpSpPr>
          <a:xfrm>
            <a:off x="0" y="9305925"/>
            <a:ext cx="16013060" cy="981075"/>
            <a:chOff x="0" y="0"/>
            <a:chExt cx="4217431" cy="258390"/>
          </a:xfrm>
        </p:grpSpPr>
        <p:sp>
          <p:nvSpPr>
            <p:cNvPr id="6" name="Freeform 6"/>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9" name="TextBox 9"/>
          <p:cNvSpPr txBox="1"/>
          <p:nvPr/>
        </p:nvSpPr>
        <p:spPr>
          <a:xfrm>
            <a:off x="4750687" y="343335"/>
            <a:ext cx="8786626" cy="1082675"/>
          </a:xfrm>
          <a:prstGeom prst="rect">
            <a:avLst/>
          </a:prstGeom>
        </p:spPr>
        <p:txBody>
          <a:bodyPr lIns="0" tIns="0" rIns="0" bIns="0" rtlCol="0" anchor="t">
            <a:spAutoFit/>
          </a:bodyPr>
          <a:lstStyle/>
          <a:p>
            <a:pPr algn="ctr">
              <a:lnSpc>
                <a:spcPts val="4000"/>
              </a:lnSpc>
            </a:pPr>
            <a:r>
              <a:rPr lang="en-US" sz="4000" b="1">
                <a:solidFill>
                  <a:srgbClr val="0B89B8"/>
                </a:solidFill>
                <a:latin typeface="Poppins Bold"/>
                <a:ea typeface="Poppins Bold"/>
                <a:cs typeface="Poppins Bold"/>
                <a:sym typeface="Poppins Bold"/>
              </a:rPr>
              <a:t>EFFECTIVE RESOURCE DEVELOPMENT </a:t>
            </a:r>
          </a:p>
        </p:txBody>
      </p:sp>
      <p:sp>
        <p:nvSpPr>
          <p:cNvPr id="10" name="TextBox 10"/>
          <p:cNvSpPr txBox="1"/>
          <p:nvPr/>
        </p:nvSpPr>
        <p:spPr>
          <a:xfrm>
            <a:off x="877997" y="3483814"/>
            <a:ext cx="5452996" cy="1347420"/>
          </a:xfrm>
          <a:prstGeom prst="rect">
            <a:avLst/>
          </a:prstGeom>
        </p:spPr>
        <p:txBody>
          <a:bodyPr lIns="0" tIns="0" rIns="0" bIns="0" rtlCol="0" anchor="t">
            <a:spAutoFit/>
          </a:bodyPr>
          <a:lstStyle/>
          <a:p>
            <a:pPr algn="ctr">
              <a:lnSpc>
                <a:spcPts val="5339"/>
              </a:lnSpc>
            </a:pPr>
            <a:r>
              <a:rPr lang="en-US" sz="4400" b="1" dirty="0">
                <a:solidFill>
                  <a:srgbClr val="FFFFFF"/>
                </a:solidFill>
                <a:latin typeface="Poppins Bold"/>
                <a:ea typeface="Poppins Bold"/>
                <a:cs typeface="Poppins Bold"/>
                <a:sym typeface="Poppins Bold"/>
              </a:rPr>
              <a:t>DIVERSIFICATION CASE STUDIES</a:t>
            </a:r>
          </a:p>
        </p:txBody>
      </p:sp>
      <p:sp>
        <p:nvSpPr>
          <p:cNvPr id="11" name="TextBox 11"/>
          <p:cNvSpPr txBox="1"/>
          <p:nvPr/>
        </p:nvSpPr>
        <p:spPr>
          <a:xfrm>
            <a:off x="7087619" y="3149217"/>
            <a:ext cx="10419152" cy="1384995"/>
          </a:xfrm>
          <a:prstGeom prst="rect">
            <a:avLst/>
          </a:prstGeom>
        </p:spPr>
        <p:txBody>
          <a:bodyPr lIns="0" tIns="0" rIns="0" bIns="0" rtlCol="0" anchor="t">
            <a:spAutoFit/>
          </a:bodyPr>
          <a:lstStyle/>
          <a:p>
            <a:pPr algn="l">
              <a:lnSpc>
                <a:spcPts val="5356"/>
              </a:lnSpc>
            </a:pPr>
            <a:endParaRPr lang="en-US" sz="4598" dirty="0">
              <a:solidFill>
                <a:srgbClr val="545454"/>
              </a:solidFill>
              <a:latin typeface="Poppins"/>
              <a:ea typeface="Poppins"/>
              <a:cs typeface="Poppins"/>
              <a:sym typeface="Poppins"/>
            </a:endParaRPr>
          </a:p>
          <a:p>
            <a:pPr algn="l">
              <a:lnSpc>
                <a:spcPts val="5356"/>
              </a:lnSpc>
            </a:pPr>
            <a:endParaRPr lang="en-US" sz="4598" dirty="0">
              <a:solidFill>
                <a:srgbClr val="545454"/>
              </a:solidFill>
              <a:latin typeface="Poppins"/>
              <a:ea typeface="Poppins"/>
              <a:cs typeface="Poppins"/>
              <a:sym typeface="Poppins"/>
            </a:endParaRPr>
          </a:p>
        </p:txBody>
      </p:sp>
      <p:sp>
        <p:nvSpPr>
          <p:cNvPr id="12" name="TextBox 11">
            <a:extLst>
              <a:ext uri="{FF2B5EF4-FFF2-40B4-BE49-F238E27FC236}">
                <a16:creationId xmlns:a16="http://schemas.microsoft.com/office/drawing/2014/main" id="{71F832BA-BCB6-CBF1-6A0D-093F6E49B04C}"/>
              </a:ext>
            </a:extLst>
          </p:cNvPr>
          <p:cNvSpPr txBox="1"/>
          <p:nvPr/>
        </p:nvSpPr>
        <p:spPr>
          <a:xfrm>
            <a:off x="6330992" y="2628900"/>
            <a:ext cx="11423607" cy="5909310"/>
          </a:xfrm>
          <a:prstGeom prst="rect">
            <a:avLst/>
          </a:prstGeom>
          <a:noFill/>
        </p:spPr>
        <p:txBody>
          <a:bodyPr wrap="square" rtlCol="0">
            <a:spAutoFit/>
          </a:bodyPr>
          <a:lstStyle/>
          <a:p>
            <a:r>
              <a:rPr lang="en-US" sz="3600" b="1" dirty="0"/>
              <a:t>Case Study A: </a:t>
            </a:r>
            <a:r>
              <a:rPr lang="en-US" sz="3600" b="1" i="1" dirty="0"/>
              <a:t>Steady Steps Toward Stability</a:t>
            </a:r>
            <a:endParaRPr lang="en-US" sz="3600" dirty="0"/>
          </a:p>
          <a:p>
            <a:r>
              <a:rPr lang="en-US" sz="3600" b="1" dirty="0"/>
              <a:t>Organization:</a:t>
            </a:r>
            <a:r>
              <a:rPr lang="en-US" sz="3600" dirty="0"/>
              <a:t> BrightPath Youth Services</a:t>
            </a:r>
            <a:br>
              <a:rPr lang="en-US" sz="3600" dirty="0"/>
            </a:br>
            <a:r>
              <a:rPr lang="en-US" sz="3600" b="1" dirty="0"/>
              <a:t>Mission:</a:t>
            </a:r>
            <a:r>
              <a:rPr lang="en-US" sz="3600" dirty="0"/>
              <a:t> After‑school and mentoring programs for rural middle‑school students</a:t>
            </a:r>
            <a:br>
              <a:rPr lang="en-US" sz="3600" dirty="0"/>
            </a:br>
            <a:r>
              <a:rPr lang="en-US" sz="3600" b="1" dirty="0"/>
              <a:t>Primary Risk:</a:t>
            </a:r>
            <a:r>
              <a:rPr lang="en-US" sz="3600" dirty="0"/>
              <a:t> 60% of revenue tied to a single federal grant</a:t>
            </a:r>
          </a:p>
          <a:p>
            <a:endParaRPr lang="en-US" sz="3600" dirty="0"/>
          </a:p>
          <a:p>
            <a:r>
              <a:rPr lang="en-US" sz="3600" b="1" dirty="0"/>
              <a:t>Case Study B: </a:t>
            </a:r>
            <a:r>
              <a:rPr lang="en-US" sz="3600" b="1" i="1" dirty="0"/>
              <a:t>Busy, Broke, and Burned Out</a:t>
            </a:r>
            <a:endParaRPr lang="en-US" sz="3600" dirty="0"/>
          </a:p>
          <a:p>
            <a:r>
              <a:rPr lang="en-US" sz="3600" b="1" dirty="0"/>
              <a:t>Organization:</a:t>
            </a:r>
            <a:r>
              <a:rPr lang="en-US" sz="3600" dirty="0"/>
              <a:t> Community Roots Housing Alliance</a:t>
            </a:r>
            <a:br>
              <a:rPr lang="en-US" sz="3600" dirty="0"/>
            </a:br>
            <a:r>
              <a:rPr lang="en-US" sz="3600" b="1" dirty="0"/>
              <a:t>Mission:</a:t>
            </a:r>
            <a:r>
              <a:rPr lang="en-US" sz="3600" dirty="0"/>
              <a:t> Housing stabilization and tenant advocacy</a:t>
            </a:r>
            <a:br>
              <a:rPr lang="en-US" sz="3600" dirty="0"/>
            </a:br>
            <a:r>
              <a:rPr lang="en-US" sz="3600" b="1" dirty="0"/>
              <a:t>Primary Risk:</a:t>
            </a:r>
            <a:r>
              <a:rPr lang="en-US" sz="3600" dirty="0"/>
              <a:t> Heavy reliance on contracts and a major event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4EC80-D953-D2D0-19F7-6000EFFC766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5C2BB30-8970-A920-45A1-FE4E1DF8AE09}"/>
              </a:ext>
            </a:extLst>
          </p:cNvPr>
          <p:cNvGrpSpPr/>
          <p:nvPr/>
        </p:nvGrpSpPr>
        <p:grpSpPr>
          <a:xfrm>
            <a:off x="5029200" y="2095500"/>
            <a:ext cx="8077200" cy="4419600"/>
            <a:chOff x="0" y="0"/>
            <a:chExt cx="1552995" cy="725414"/>
          </a:xfrm>
        </p:grpSpPr>
        <p:sp>
          <p:nvSpPr>
            <p:cNvPr id="3" name="Freeform 3">
              <a:extLst>
                <a:ext uri="{FF2B5EF4-FFF2-40B4-BE49-F238E27FC236}">
                  <a16:creationId xmlns:a16="http://schemas.microsoft.com/office/drawing/2014/main" id="{DFF669F6-9C5C-2221-A3CA-FE15ADD03062}"/>
                </a:ext>
              </a:extLst>
            </p:cNvPr>
            <p:cNvSpPr/>
            <p:nvPr/>
          </p:nvSpPr>
          <p:spPr>
            <a:xfrm>
              <a:off x="0" y="0"/>
              <a:ext cx="1552995" cy="725414"/>
            </a:xfrm>
            <a:custGeom>
              <a:avLst/>
              <a:gdLst/>
              <a:ahLst/>
              <a:cxnLst/>
              <a:rect l="l" t="t" r="r" b="b"/>
              <a:pathLst>
                <a:path w="1552995" h="725414">
                  <a:moveTo>
                    <a:pt x="66961" y="0"/>
                  </a:moveTo>
                  <a:lnTo>
                    <a:pt x="1486034" y="0"/>
                  </a:lnTo>
                  <a:cubicBezTo>
                    <a:pt x="1503793" y="0"/>
                    <a:pt x="1520825" y="7055"/>
                    <a:pt x="1533383" y="19612"/>
                  </a:cubicBezTo>
                  <a:cubicBezTo>
                    <a:pt x="1545941" y="32170"/>
                    <a:pt x="1552995" y="49202"/>
                    <a:pt x="1552995" y="66961"/>
                  </a:cubicBezTo>
                  <a:lnTo>
                    <a:pt x="1552995" y="658453"/>
                  </a:lnTo>
                  <a:cubicBezTo>
                    <a:pt x="1552995" y="676212"/>
                    <a:pt x="1545941" y="693244"/>
                    <a:pt x="1533383" y="705802"/>
                  </a:cubicBezTo>
                  <a:cubicBezTo>
                    <a:pt x="1520825" y="718359"/>
                    <a:pt x="1503793" y="725414"/>
                    <a:pt x="1486034" y="725414"/>
                  </a:cubicBezTo>
                  <a:lnTo>
                    <a:pt x="66961" y="725414"/>
                  </a:lnTo>
                  <a:cubicBezTo>
                    <a:pt x="49202" y="725414"/>
                    <a:pt x="32170" y="718359"/>
                    <a:pt x="19612" y="705802"/>
                  </a:cubicBezTo>
                  <a:cubicBezTo>
                    <a:pt x="7055" y="693244"/>
                    <a:pt x="0" y="676212"/>
                    <a:pt x="0" y="658453"/>
                  </a:cubicBezTo>
                  <a:lnTo>
                    <a:pt x="0" y="66961"/>
                  </a:lnTo>
                  <a:cubicBezTo>
                    <a:pt x="0" y="49202"/>
                    <a:pt x="7055" y="32170"/>
                    <a:pt x="19612" y="19612"/>
                  </a:cubicBezTo>
                  <a:cubicBezTo>
                    <a:pt x="32170" y="7055"/>
                    <a:pt x="49202" y="0"/>
                    <a:pt x="66961" y="0"/>
                  </a:cubicBezTo>
                  <a:close/>
                </a:path>
              </a:pathLst>
            </a:custGeom>
            <a:solidFill>
              <a:srgbClr val="0684B3"/>
            </a:solidFill>
          </p:spPr>
          <p:txBody>
            <a:bodyPr/>
            <a:lstStyle/>
            <a:p>
              <a:pPr algn="ctr"/>
              <a:endParaRPr lang="en-US" sz="6600" b="1" dirty="0"/>
            </a:p>
            <a:p>
              <a:pPr algn="ctr"/>
              <a:r>
                <a:rPr lang="en-US" sz="6600" b="1" dirty="0"/>
                <a:t>Case Study </a:t>
              </a:r>
            </a:p>
            <a:p>
              <a:pPr algn="ctr"/>
              <a:r>
                <a:rPr lang="en-US" sz="6600" b="1" dirty="0"/>
                <a:t>Questions</a:t>
              </a:r>
            </a:p>
          </p:txBody>
        </p:sp>
        <p:sp>
          <p:nvSpPr>
            <p:cNvPr id="4" name="TextBox 4">
              <a:extLst>
                <a:ext uri="{FF2B5EF4-FFF2-40B4-BE49-F238E27FC236}">
                  <a16:creationId xmlns:a16="http://schemas.microsoft.com/office/drawing/2014/main" id="{E3E04D52-2F67-11D8-F791-6F6C9A1BFBAD}"/>
                </a:ext>
              </a:extLst>
            </p:cNvPr>
            <p:cNvSpPr txBox="1"/>
            <p:nvPr/>
          </p:nvSpPr>
          <p:spPr>
            <a:xfrm>
              <a:off x="0" y="0"/>
              <a:ext cx="1552995" cy="725414"/>
            </a:xfrm>
            <a:prstGeom prst="rect">
              <a:avLst/>
            </a:prstGeom>
          </p:spPr>
          <p:txBody>
            <a:bodyPr lIns="50800" tIns="50800" rIns="50800" bIns="50800" rtlCol="0" anchor="ctr"/>
            <a:lstStyle/>
            <a:p>
              <a:pPr algn="ctr">
                <a:lnSpc>
                  <a:spcPts val="3219"/>
                </a:lnSpc>
              </a:pPr>
              <a:endParaRPr/>
            </a:p>
          </p:txBody>
        </p:sp>
      </p:grpSp>
      <p:grpSp>
        <p:nvGrpSpPr>
          <p:cNvPr id="5" name="Group 5">
            <a:extLst>
              <a:ext uri="{FF2B5EF4-FFF2-40B4-BE49-F238E27FC236}">
                <a16:creationId xmlns:a16="http://schemas.microsoft.com/office/drawing/2014/main" id="{896D3E82-3137-CAFF-F8B4-13DD4BD8A83E}"/>
              </a:ext>
            </a:extLst>
          </p:cNvPr>
          <p:cNvGrpSpPr/>
          <p:nvPr/>
        </p:nvGrpSpPr>
        <p:grpSpPr>
          <a:xfrm>
            <a:off x="0" y="9305925"/>
            <a:ext cx="16013060" cy="981075"/>
            <a:chOff x="0" y="0"/>
            <a:chExt cx="4217431" cy="258390"/>
          </a:xfrm>
        </p:grpSpPr>
        <p:sp>
          <p:nvSpPr>
            <p:cNvPr id="6" name="Freeform 6">
              <a:extLst>
                <a:ext uri="{FF2B5EF4-FFF2-40B4-BE49-F238E27FC236}">
                  <a16:creationId xmlns:a16="http://schemas.microsoft.com/office/drawing/2014/main" id="{EC2C598B-046E-ADB1-0E9B-CE21559280E2}"/>
                </a:ext>
              </a:extLst>
            </p:cNvPr>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a:extLst>
                <a:ext uri="{FF2B5EF4-FFF2-40B4-BE49-F238E27FC236}">
                  <a16:creationId xmlns:a16="http://schemas.microsoft.com/office/drawing/2014/main" id="{8C606888-33F6-8945-48BD-D8DE060FAA83}"/>
                </a:ext>
              </a:extLst>
            </p:cNvPr>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9" name="TextBox 9">
            <a:extLst>
              <a:ext uri="{FF2B5EF4-FFF2-40B4-BE49-F238E27FC236}">
                <a16:creationId xmlns:a16="http://schemas.microsoft.com/office/drawing/2014/main" id="{A8D23527-0C3B-1F46-240E-1120A9CC5D92}"/>
              </a:ext>
            </a:extLst>
          </p:cNvPr>
          <p:cNvSpPr txBox="1"/>
          <p:nvPr/>
        </p:nvSpPr>
        <p:spPr>
          <a:xfrm>
            <a:off x="4750687" y="343335"/>
            <a:ext cx="8786626" cy="1082675"/>
          </a:xfrm>
          <a:prstGeom prst="rect">
            <a:avLst/>
          </a:prstGeom>
        </p:spPr>
        <p:txBody>
          <a:bodyPr lIns="0" tIns="0" rIns="0" bIns="0" rtlCol="0" anchor="t">
            <a:spAutoFit/>
          </a:bodyPr>
          <a:lstStyle/>
          <a:p>
            <a:pPr algn="ctr">
              <a:lnSpc>
                <a:spcPts val="4000"/>
              </a:lnSpc>
            </a:pPr>
            <a:r>
              <a:rPr lang="en-US" sz="4000" b="1">
                <a:solidFill>
                  <a:srgbClr val="0B89B8"/>
                </a:solidFill>
                <a:latin typeface="Poppins Bold"/>
                <a:ea typeface="Poppins Bold"/>
                <a:cs typeface="Poppins Bold"/>
                <a:sym typeface="Poppins Bold"/>
              </a:rPr>
              <a:t>EFFECTIVE RESOURCE DEVELOPMENT </a:t>
            </a:r>
          </a:p>
        </p:txBody>
      </p:sp>
      <p:sp>
        <p:nvSpPr>
          <p:cNvPr id="11" name="TextBox 11">
            <a:extLst>
              <a:ext uri="{FF2B5EF4-FFF2-40B4-BE49-F238E27FC236}">
                <a16:creationId xmlns:a16="http://schemas.microsoft.com/office/drawing/2014/main" id="{215B5760-D856-C0D7-942F-89A9FD6E05A0}"/>
              </a:ext>
            </a:extLst>
          </p:cNvPr>
          <p:cNvSpPr txBox="1"/>
          <p:nvPr/>
        </p:nvSpPr>
        <p:spPr>
          <a:xfrm>
            <a:off x="7087619" y="3149217"/>
            <a:ext cx="10419152" cy="1384995"/>
          </a:xfrm>
          <a:prstGeom prst="rect">
            <a:avLst/>
          </a:prstGeom>
        </p:spPr>
        <p:txBody>
          <a:bodyPr lIns="0" tIns="0" rIns="0" bIns="0" rtlCol="0" anchor="t">
            <a:spAutoFit/>
          </a:bodyPr>
          <a:lstStyle/>
          <a:p>
            <a:pPr algn="l">
              <a:lnSpc>
                <a:spcPts val="5356"/>
              </a:lnSpc>
            </a:pPr>
            <a:endParaRPr lang="en-US" sz="4598" dirty="0">
              <a:solidFill>
                <a:srgbClr val="545454"/>
              </a:solidFill>
              <a:latin typeface="Poppins"/>
              <a:ea typeface="Poppins"/>
              <a:cs typeface="Poppins"/>
              <a:sym typeface="Poppins"/>
            </a:endParaRPr>
          </a:p>
          <a:p>
            <a:pPr algn="l">
              <a:lnSpc>
                <a:spcPts val="5356"/>
              </a:lnSpc>
            </a:pPr>
            <a:endParaRPr lang="en-US" sz="4598" dirty="0">
              <a:solidFill>
                <a:srgbClr val="545454"/>
              </a:solidFill>
              <a:latin typeface="Poppins"/>
              <a:ea typeface="Poppins"/>
              <a:cs typeface="Poppins"/>
              <a:sym typeface="Poppins"/>
            </a:endParaRPr>
          </a:p>
        </p:txBody>
      </p:sp>
    </p:spTree>
    <p:extLst>
      <p:ext uri="{BB962C8B-B14F-4D97-AF65-F5344CB8AC3E}">
        <p14:creationId xmlns:p14="http://schemas.microsoft.com/office/powerpoint/2010/main" val="1766511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2385" y="1876283"/>
            <a:ext cx="5896529" cy="2754307"/>
            <a:chOff x="0" y="0"/>
            <a:chExt cx="1552995" cy="725414"/>
          </a:xfrm>
        </p:grpSpPr>
        <p:sp>
          <p:nvSpPr>
            <p:cNvPr id="3" name="Freeform 3"/>
            <p:cNvSpPr/>
            <p:nvPr/>
          </p:nvSpPr>
          <p:spPr>
            <a:xfrm>
              <a:off x="0" y="0"/>
              <a:ext cx="1552995" cy="725414"/>
            </a:xfrm>
            <a:custGeom>
              <a:avLst/>
              <a:gdLst/>
              <a:ahLst/>
              <a:cxnLst/>
              <a:rect l="l" t="t" r="r" b="b"/>
              <a:pathLst>
                <a:path w="1552995" h="725414">
                  <a:moveTo>
                    <a:pt x="66961" y="0"/>
                  </a:moveTo>
                  <a:lnTo>
                    <a:pt x="1486034" y="0"/>
                  </a:lnTo>
                  <a:cubicBezTo>
                    <a:pt x="1503793" y="0"/>
                    <a:pt x="1520825" y="7055"/>
                    <a:pt x="1533383" y="19612"/>
                  </a:cubicBezTo>
                  <a:cubicBezTo>
                    <a:pt x="1545941" y="32170"/>
                    <a:pt x="1552995" y="49202"/>
                    <a:pt x="1552995" y="66961"/>
                  </a:cubicBezTo>
                  <a:lnTo>
                    <a:pt x="1552995" y="658453"/>
                  </a:lnTo>
                  <a:cubicBezTo>
                    <a:pt x="1552995" y="676212"/>
                    <a:pt x="1545941" y="693244"/>
                    <a:pt x="1533383" y="705802"/>
                  </a:cubicBezTo>
                  <a:cubicBezTo>
                    <a:pt x="1520825" y="718359"/>
                    <a:pt x="1503793" y="725414"/>
                    <a:pt x="1486034" y="725414"/>
                  </a:cubicBezTo>
                  <a:lnTo>
                    <a:pt x="66961" y="725414"/>
                  </a:lnTo>
                  <a:cubicBezTo>
                    <a:pt x="49202" y="725414"/>
                    <a:pt x="32170" y="718359"/>
                    <a:pt x="19612" y="705802"/>
                  </a:cubicBezTo>
                  <a:cubicBezTo>
                    <a:pt x="7055" y="693244"/>
                    <a:pt x="0" y="676212"/>
                    <a:pt x="0" y="658453"/>
                  </a:cubicBezTo>
                  <a:lnTo>
                    <a:pt x="0" y="66961"/>
                  </a:lnTo>
                  <a:cubicBezTo>
                    <a:pt x="0" y="49202"/>
                    <a:pt x="7055" y="32170"/>
                    <a:pt x="19612" y="19612"/>
                  </a:cubicBezTo>
                  <a:cubicBezTo>
                    <a:pt x="32170" y="7055"/>
                    <a:pt x="49202" y="0"/>
                    <a:pt x="66961" y="0"/>
                  </a:cubicBezTo>
                  <a:close/>
                </a:path>
              </a:pathLst>
            </a:custGeom>
            <a:solidFill>
              <a:srgbClr val="0684B3"/>
            </a:solidFill>
          </p:spPr>
          <p:txBody>
            <a:bodyPr/>
            <a:lstStyle/>
            <a:p>
              <a:endParaRPr lang="en-US"/>
            </a:p>
          </p:txBody>
        </p:sp>
        <p:sp>
          <p:nvSpPr>
            <p:cNvPr id="4" name="TextBox 4"/>
            <p:cNvSpPr txBox="1"/>
            <p:nvPr/>
          </p:nvSpPr>
          <p:spPr>
            <a:xfrm>
              <a:off x="0" y="0"/>
              <a:ext cx="1552995" cy="725414"/>
            </a:xfrm>
            <a:prstGeom prst="rect">
              <a:avLst/>
            </a:prstGeom>
          </p:spPr>
          <p:txBody>
            <a:bodyPr lIns="50800" tIns="50800" rIns="50800" bIns="50800" rtlCol="0" anchor="ctr"/>
            <a:lstStyle/>
            <a:p>
              <a:pPr algn="ctr">
                <a:lnSpc>
                  <a:spcPts val="3219"/>
                </a:lnSpc>
              </a:pPr>
              <a:endParaRPr/>
            </a:p>
          </p:txBody>
        </p:sp>
      </p:grpSp>
      <p:grpSp>
        <p:nvGrpSpPr>
          <p:cNvPr id="5" name="Group 5"/>
          <p:cNvGrpSpPr/>
          <p:nvPr/>
        </p:nvGrpSpPr>
        <p:grpSpPr>
          <a:xfrm>
            <a:off x="0" y="9279198"/>
            <a:ext cx="16013056" cy="981075"/>
            <a:chOff x="0" y="0"/>
            <a:chExt cx="4217430" cy="258390"/>
          </a:xfrm>
        </p:grpSpPr>
        <p:sp>
          <p:nvSpPr>
            <p:cNvPr id="6" name="Freeform 6"/>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9" name="TextBox 9"/>
          <p:cNvSpPr txBox="1"/>
          <p:nvPr/>
        </p:nvSpPr>
        <p:spPr>
          <a:xfrm>
            <a:off x="4750687" y="343335"/>
            <a:ext cx="8786626" cy="1082675"/>
          </a:xfrm>
          <a:prstGeom prst="rect">
            <a:avLst/>
          </a:prstGeom>
        </p:spPr>
        <p:txBody>
          <a:bodyPr lIns="0" tIns="0" rIns="0" bIns="0" rtlCol="0" anchor="t">
            <a:spAutoFit/>
          </a:bodyPr>
          <a:lstStyle/>
          <a:p>
            <a:pPr algn="ctr">
              <a:lnSpc>
                <a:spcPts val="4000"/>
              </a:lnSpc>
            </a:pPr>
            <a:r>
              <a:rPr lang="en-US" sz="4000" b="1">
                <a:solidFill>
                  <a:srgbClr val="0B89B8"/>
                </a:solidFill>
                <a:latin typeface="Poppins Bold"/>
                <a:ea typeface="Poppins Bold"/>
                <a:cs typeface="Poppins Bold"/>
                <a:sym typeface="Poppins Bold"/>
              </a:rPr>
              <a:t>EFFECTIVE RESOURCE DEVELOPMENT </a:t>
            </a:r>
          </a:p>
        </p:txBody>
      </p:sp>
      <p:sp>
        <p:nvSpPr>
          <p:cNvPr id="10" name="TextBox 10"/>
          <p:cNvSpPr txBox="1"/>
          <p:nvPr/>
        </p:nvSpPr>
        <p:spPr>
          <a:xfrm>
            <a:off x="412385" y="2363334"/>
            <a:ext cx="5838587" cy="1386980"/>
          </a:xfrm>
          <a:prstGeom prst="rect">
            <a:avLst/>
          </a:prstGeom>
        </p:spPr>
        <p:txBody>
          <a:bodyPr lIns="0" tIns="0" rIns="0" bIns="0" rtlCol="0" anchor="t">
            <a:spAutoFit/>
          </a:bodyPr>
          <a:lstStyle/>
          <a:p>
            <a:pPr algn="ctr">
              <a:lnSpc>
                <a:spcPts val="4500"/>
              </a:lnSpc>
            </a:pPr>
            <a:r>
              <a:rPr lang="en-US" sz="4500" b="1" dirty="0">
                <a:solidFill>
                  <a:srgbClr val="FFFFFF"/>
                </a:solidFill>
                <a:latin typeface="Poppins Bold"/>
                <a:ea typeface="Poppins Bold"/>
                <a:cs typeface="Poppins Bold"/>
                <a:sym typeface="Poppins Bold"/>
              </a:rPr>
              <a:t>REVENUE DIVERSIFICATION ROADMAP</a:t>
            </a:r>
          </a:p>
        </p:txBody>
      </p:sp>
      <p:sp>
        <p:nvSpPr>
          <p:cNvPr id="11" name="TextBox 11"/>
          <p:cNvSpPr txBox="1"/>
          <p:nvPr/>
        </p:nvSpPr>
        <p:spPr>
          <a:xfrm>
            <a:off x="6729749" y="1846650"/>
            <a:ext cx="11145866" cy="7432548"/>
          </a:xfrm>
          <a:prstGeom prst="rect">
            <a:avLst/>
          </a:prstGeom>
        </p:spPr>
        <p:txBody>
          <a:bodyPr lIns="0" tIns="0" rIns="0" bIns="0" rtlCol="0" anchor="t">
            <a:spAutoFit/>
          </a:bodyPr>
          <a:lstStyle/>
          <a:p>
            <a:pPr marL="779787" lvl="1" indent="-389894" algn="l">
              <a:lnSpc>
                <a:spcPts val="3400"/>
              </a:lnSpc>
              <a:buFont typeface="Arial"/>
              <a:buChar char="•"/>
            </a:pPr>
            <a:r>
              <a:rPr lang="en-US" sz="3600" b="1" dirty="0">
                <a:solidFill>
                  <a:srgbClr val="0B89B8"/>
                </a:solidFill>
                <a:latin typeface="Poppins Bold"/>
                <a:ea typeface="Poppins Bold"/>
                <a:cs typeface="Poppins Bold"/>
                <a:sym typeface="Poppins Bold"/>
              </a:rPr>
              <a:t>Purpose:</a:t>
            </a:r>
          </a:p>
          <a:p>
            <a:pPr marL="779787" lvl="1" indent="-389894" algn="l">
              <a:lnSpc>
                <a:spcPts val="3400"/>
              </a:lnSpc>
              <a:buFont typeface="Arial"/>
              <a:buChar char="•"/>
            </a:pPr>
            <a:endParaRPr lang="en-US" sz="3600" b="1" dirty="0">
              <a:solidFill>
                <a:srgbClr val="0B89B8"/>
              </a:solidFill>
              <a:latin typeface="Poppins Bold"/>
              <a:ea typeface="Poppins Bold"/>
              <a:cs typeface="Poppins Bold"/>
              <a:sym typeface="Poppins Bold"/>
            </a:endParaRPr>
          </a:p>
          <a:p>
            <a:pPr marL="1559574" lvl="2" indent="-519858" algn="l">
              <a:lnSpc>
                <a:spcPts val="3400"/>
              </a:lnSpc>
              <a:buFont typeface="Arial"/>
              <a:buChar char="⚬"/>
            </a:pPr>
            <a:r>
              <a:rPr lang="en-US" sz="3200" dirty="0">
                <a:solidFill>
                  <a:srgbClr val="545454"/>
                </a:solidFill>
                <a:latin typeface="Poppins"/>
                <a:ea typeface="Poppins"/>
                <a:cs typeface="Poppins"/>
                <a:sym typeface="Poppins"/>
              </a:rPr>
              <a:t>Clarify priorities, manage risk, and identify realistic next steps</a:t>
            </a:r>
          </a:p>
          <a:p>
            <a:pPr marL="1559574" lvl="2" indent="-519858" algn="l">
              <a:lnSpc>
                <a:spcPts val="3400"/>
              </a:lnSpc>
              <a:buFont typeface="Arial"/>
              <a:buChar char="⚬"/>
            </a:pPr>
            <a:endParaRPr lang="en-US" sz="3600" dirty="0">
              <a:solidFill>
                <a:srgbClr val="545454"/>
              </a:solidFill>
              <a:latin typeface="Poppins"/>
              <a:ea typeface="Poppins"/>
              <a:cs typeface="Poppins"/>
              <a:sym typeface="Poppins"/>
            </a:endParaRPr>
          </a:p>
          <a:p>
            <a:pPr marL="779787" lvl="1" indent="-389894" algn="l">
              <a:lnSpc>
                <a:spcPts val="3400"/>
              </a:lnSpc>
              <a:buFont typeface="Arial"/>
              <a:buChar char="•"/>
            </a:pPr>
            <a:r>
              <a:rPr lang="en-US" sz="3600" b="1" dirty="0">
                <a:solidFill>
                  <a:srgbClr val="0B89B8"/>
                </a:solidFill>
                <a:latin typeface="Poppins Bold"/>
                <a:ea typeface="Poppins Bold"/>
                <a:cs typeface="Poppins Bold"/>
                <a:sym typeface="Poppins Bold"/>
              </a:rPr>
              <a:t>Time Horizon:</a:t>
            </a:r>
          </a:p>
          <a:p>
            <a:pPr marL="779787" lvl="1" indent="-389894" algn="l">
              <a:lnSpc>
                <a:spcPts val="3400"/>
              </a:lnSpc>
              <a:buFont typeface="Arial"/>
              <a:buChar char="•"/>
            </a:pPr>
            <a:endParaRPr lang="en-US" sz="3600" b="1" dirty="0">
              <a:solidFill>
                <a:srgbClr val="0B89B8"/>
              </a:solidFill>
              <a:latin typeface="Poppins Bold"/>
              <a:ea typeface="Poppins Bold"/>
              <a:cs typeface="Poppins Bold"/>
              <a:sym typeface="Poppins Bold"/>
            </a:endParaRPr>
          </a:p>
          <a:p>
            <a:pPr marL="1559574" lvl="2" indent="-519858" algn="l">
              <a:lnSpc>
                <a:spcPts val="3400"/>
              </a:lnSpc>
              <a:buFont typeface="Arial"/>
              <a:buChar char="⚬"/>
            </a:pPr>
            <a:r>
              <a:rPr lang="en-US" sz="3200" dirty="0">
                <a:solidFill>
                  <a:srgbClr val="545454"/>
                </a:solidFill>
                <a:latin typeface="Poppins"/>
                <a:ea typeface="Poppins"/>
                <a:cs typeface="Poppins"/>
                <a:sym typeface="Poppins"/>
              </a:rPr>
              <a:t>12–24 months (with 90-day actions)</a:t>
            </a:r>
          </a:p>
          <a:p>
            <a:pPr marL="1559574" lvl="2" indent="-519858" algn="l">
              <a:lnSpc>
                <a:spcPts val="3400"/>
              </a:lnSpc>
              <a:buFont typeface="Arial"/>
              <a:buChar char="⚬"/>
            </a:pPr>
            <a:endParaRPr lang="en-US" sz="3600" dirty="0">
              <a:solidFill>
                <a:srgbClr val="545454"/>
              </a:solidFill>
              <a:latin typeface="Poppins"/>
              <a:ea typeface="Poppins"/>
              <a:cs typeface="Poppins"/>
              <a:sym typeface="Poppins"/>
            </a:endParaRPr>
          </a:p>
          <a:p>
            <a:pPr marL="779787" lvl="1" indent="-389894" algn="l">
              <a:lnSpc>
                <a:spcPts val="3400"/>
              </a:lnSpc>
              <a:buFont typeface="Arial"/>
              <a:buChar char="•"/>
            </a:pPr>
            <a:r>
              <a:rPr lang="en-US" sz="3600" b="1" dirty="0">
                <a:solidFill>
                  <a:srgbClr val="0B89B8"/>
                </a:solidFill>
                <a:latin typeface="Poppins Bold"/>
                <a:ea typeface="Poppins Bold"/>
                <a:cs typeface="Poppins Bold"/>
                <a:sym typeface="Poppins Bold"/>
              </a:rPr>
              <a:t>Sections Covered:</a:t>
            </a:r>
          </a:p>
          <a:p>
            <a:pPr marL="779787" lvl="1" indent="-389894" algn="l">
              <a:lnSpc>
                <a:spcPts val="3400"/>
              </a:lnSpc>
              <a:buFont typeface="Arial"/>
              <a:buChar char="•"/>
            </a:pPr>
            <a:endParaRPr lang="en-US" sz="3600" b="1" dirty="0">
              <a:solidFill>
                <a:srgbClr val="0B89B8"/>
              </a:solidFill>
              <a:latin typeface="Poppins Bold"/>
              <a:ea typeface="Poppins Bold"/>
              <a:cs typeface="Poppins Bold"/>
              <a:sym typeface="Poppins Bold"/>
            </a:endParaRPr>
          </a:p>
          <a:p>
            <a:pPr marL="1559574" lvl="2" indent="-519858" algn="l">
              <a:lnSpc>
                <a:spcPts val="3400"/>
              </a:lnSpc>
              <a:buFont typeface="Arial"/>
              <a:buChar char="⚬"/>
            </a:pPr>
            <a:r>
              <a:rPr lang="en-US" sz="3200" dirty="0">
                <a:solidFill>
                  <a:srgbClr val="545454"/>
                </a:solidFill>
                <a:latin typeface="Poppins"/>
                <a:ea typeface="Poppins"/>
                <a:cs typeface="Poppins"/>
                <a:sym typeface="Poppins"/>
              </a:rPr>
              <a:t>Current Revenue Snapshot</a:t>
            </a:r>
          </a:p>
          <a:p>
            <a:pPr marL="1559574" lvl="2" indent="-519858" algn="l">
              <a:lnSpc>
                <a:spcPts val="3400"/>
              </a:lnSpc>
              <a:buFont typeface="Arial"/>
              <a:buChar char="⚬"/>
            </a:pPr>
            <a:r>
              <a:rPr lang="en-US" sz="3200" dirty="0">
                <a:solidFill>
                  <a:srgbClr val="545454"/>
                </a:solidFill>
                <a:latin typeface="Poppins"/>
                <a:ea typeface="Poppins"/>
                <a:cs typeface="Poppins"/>
                <a:sym typeface="Poppins"/>
              </a:rPr>
              <a:t>Strategic Diversification Goal</a:t>
            </a:r>
          </a:p>
          <a:p>
            <a:pPr marL="1559574" lvl="2" indent="-519858" algn="l">
              <a:lnSpc>
                <a:spcPts val="3400"/>
              </a:lnSpc>
              <a:buFont typeface="Arial"/>
              <a:buChar char="⚬"/>
            </a:pPr>
            <a:r>
              <a:rPr lang="en-US" sz="3200" dirty="0">
                <a:solidFill>
                  <a:srgbClr val="545454"/>
                </a:solidFill>
                <a:latin typeface="Poppins"/>
                <a:ea typeface="Poppins"/>
                <a:cs typeface="Poppins"/>
                <a:sym typeface="Poppins"/>
              </a:rPr>
              <a:t>Revenue Portfolio Alignment</a:t>
            </a:r>
          </a:p>
          <a:p>
            <a:pPr marL="1559574" lvl="2" indent="-519858" algn="l">
              <a:lnSpc>
                <a:spcPts val="3400"/>
              </a:lnSpc>
              <a:buFont typeface="Arial"/>
              <a:buChar char="⚬"/>
            </a:pPr>
            <a:r>
              <a:rPr lang="en-US" sz="3200" dirty="0">
                <a:solidFill>
                  <a:srgbClr val="545454"/>
                </a:solidFill>
                <a:latin typeface="Poppins"/>
                <a:ea typeface="Poppins"/>
                <a:cs typeface="Poppins"/>
                <a:sym typeface="Poppins"/>
              </a:rPr>
              <a:t>Diversification Ladder</a:t>
            </a:r>
          </a:p>
          <a:p>
            <a:pPr marL="1559574" lvl="2" indent="-519858" algn="l">
              <a:lnSpc>
                <a:spcPts val="3400"/>
              </a:lnSpc>
              <a:buFont typeface="Arial"/>
              <a:buChar char="⚬"/>
            </a:pPr>
            <a:r>
              <a:rPr lang="en-US" sz="3200" dirty="0">
                <a:solidFill>
                  <a:srgbClr val="545454"/>
                </a:solidFill>
                <a:latin typeface="Poppins"/>
                <a:ea typeface="Poppins"/>
                <a:cs typeface="Poppins"/>
                <a:sym typeface="Poppins"/>
              </a:rPr>
              <a:t>90-Day Action Commitments</a:t>
            </a:r>
          </a:p>
          <a:p>
            <a:pPr marL="1559574" lvl="2" indent="-519858" algn="l">
              <a:lnSpc>
                <a:spcPts val="3400"/>
              </a:lnSpc>
              <a:buFont typeface="Arial"/>
              <a:buChar char="⚬"/>
            </a:pPr>
            <a:r>
              <a:rPr lang="en-US" sz="3200" dirty="0">
                <a:solidFill>
                  <a:srgbClr val="545454"/>
                </a:solidFill>
                <a:latin typeface="Poppins"/>
                <a:ea typeface="Poppins"/>
                <a:cs typeface="Poppins"/>
                <a:sym typeface="Poppins"/>
              </a:rPr>
              <a:t>Board &amp; Staff Roles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865" y="2466373"/>
            <a:ext cx="6317365" cy="2689827"/>
            <a:chOff x="0" y="0"/>
            <a:chExt cx="1552995" cy="725414"/>
          </a:xfrm>
        </p:grpSpPr>
        <p:sp>
          <p:nvSpPr>
            <p:cNvPr id="3" name="Freeform 3"/>
            <p:cNvSpPr/>
            <p:nvPr/>
          </p:nvSpPr>
          <p:spPr>
            <a:xfrm>
              <a:off x="0" y="0"/>
              <a:ext cx="1552995" cy="725414"/>
            </a:xfrm>
            <a:custGeom>
              <a:avLst/>
              <a:gdLst/>
              <a:ahLst/>
              <a:cxnLst/>
              <a:rect l="l" t="t" r="r" b="b"/>
              <a:pathLst>
                <a:path w="1552995" h="725414">
                  <a:moveTo>
                    <a:pt x="66961" y="0"/>
                  </a:moveTo>
                  <a:lnTo>
                    <a:pt x="1486034" y="0"/>
                  </a:lnTo>
                  <a:cubicBezTo>
                    <a:pt x="1503793" y="0"/>
                    <a:pt x="1520825" y="7055"/>
                    <a:pt x="1533383" y="19612"/>
                  </a:cubicBezTo>
                  <a:cubicBezTo>
                    <a:pt x="1545941" y="32170"/>
                    <a:pt x="1552995" y="49202"/>
                    <a:pt x="1552995" y="66961"/>
                  </a:cubicBezTo>
                  <a:lnTo>
                    <a:pt x="1552995" y="658453"/>
                  </a:lnTo>
                  <a:cubicBezTo>
                    <a:pt x="1552995" y="676212"/>
                    <a:pt x="1545941" y="693244"/>
                    <a:pt x="1533383" y="705802"/>
                  </a:cubicBezTo>
                  <a:cubicBezTo>
                    <a:pt x="1520825" y="718359"/>
                    <a:pt x="1503793" y="725414"/>
                    <a:pt x="1486034" y="725414"/>
                  </a:cubicBezTo>
                  <a:lnTo>
                    <a:pt x="66961" y="725414"/>
                  </a:lnTo>
                  <a:cubicBezTo>
                    <a:pt x="49202" y="725414"/>
                    <a:pt x="32170" y="718359"/>
                    <a:pt x="19612" y="705802"/>
                  </a:cubicBezTo>
                  <a:cubicBezTo>
                    <a:pt x="7055" y="693244"/>
                    <a:pt x="0" y="676212"/>
                    <a:pt x="0" y="658453"/>
                  </a:cubicBezTo>
                  <a:lnTo>
                    <a:pt x="0" y="66961"/>
                  </a:lnTo>
                  <a:cubicBezTo>
                    <a:pt x="0" y="49202"/>
                    <a:pt x="7055" y="32170"/>
                    <a:pt x="19612" y="19612"/>
                  </a:cubicBezTo>
                  <a:cubicBezTo>
                    <a:pt x="32170" y="7055"/>
                    <a:pt x="49202" y="0"/>
                    <a:pt x="66961" y="0"/>
                  </a:cubicBezTo>
                  <a:close/>
                </a:path>
              </a:pathLst>
            </a:custGeom>
            <a:solidFill>
              <a:srgbClr val="0684B3"/>
            </a:solidFill>
          </p:spPr>
          <p:txBody>
            <a:bodyPr/>
            <a:lstStyle/>
            <a:p>
              <a:endParaRPr lang="en-US"/>
            </a:p>
          </p:txBody>
        </p:sp>
        <p:sp>
          <p:nvSpPr>
            <p:cNvPr id="4" name="TextBox 4"/>
            <p:cNvSpPr txBox="1"/>
            <p:nvPr/>
          </p:nvSpPr>
          <p:spPr>
            <a:xfrm>
              <a:off x="0" y="0"/>
              <a:ext cx="1552995" cy="725414"/>
            </a:xfrm>
            <a:prstGeom prst="rect">
              <a:avLst/>
            </a:prstGeom>
          </p:spPr>
          <p:txBody>
            <a:bodyPr lIns="50800" tIns="50800" rIns="50800" bIns="50800" rtlCol="0" anchor="ctr"/>
            <a:lstStyle/>
            <a:p>
              <a:pPr algn="ctr">
                <a:lnSpc>
                  <a:spcPts val="3219"/>
                </a:lnSpc>
              </a:pPr>
              <a:endParaRPr/>
            </a:p>
          </p:txBody>
        </p:sp>
      </p:grpSp>
      <p:grpSp>
        <p:nvGrpSpPr>
          <p:cNvPr id="5" name="Group 5"/>
          <p:cNvGrpSpPr/>
          <p:nvPr/>
        </p:nvGrpSpPr>
        <p:grpSpPr>
          <a:xfrm>
            <a:off x="0" y="9279198"/>
            <a:ext cx="16013056" cy="981075"/>
            <a:chOff x="0" y="0"/>
            <a:chExt cx="4217430" cy="258390"/>
          </a:xfrm>
        </p:grpSpPr>
        <p:sp>
          <p:nvSpPr>
            <p:cNvPr id="6" name="Freeform 6"/>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9" name="TextBox 9"/>
          <p:cNvSpPr txBox="1"/>
          <p:nvPr/>
        </p:nvSpPr>
        <p:spPr>
          <a:xfrm>
            <a:off x="4750687" y="343335"/>
            <a:ext cx="8786626" cy="1082675"/>
          </a:xfrm>
          <a:prstGeom prst="rect">
            <a:avLst/>
          </a:prstGeom>
        </p:spPr>
        <p:txBody>
          <a:bodyPr lIns="0" tIns="0" rIns="0" bIns="0" rtlCol="0" anchor="t">
            <a:spAutoFit/>
          </a:bodyPr>
          <a:lstStyle/>
          <a:p>
            <a:pPr algn="ctr">
              <a:lnSpc>
                <a:spcPts val="4000"/>
              </a:lnSpc>
            </a:pPr>
            <a:r>
              <a:rPr lang="en-US" sz="4000" b="1">
                <a:solidFill>
                  <a:srgbClr val="0B89B8"/>
                </a:solidFill>
                <a:latin typeface="Poppins Bold"/>
                <a:ea typeface="Poppins Bold"/>
                <a:cs typeface="Poppins Bold"/>
                <a:sym typeface="Poppins Bold"/>
              </a:rPr>
              <a:t>EFFECTIVE RESOURCE DEVELOPMENT </a:t>
            </a:r>
          </a:p>
        </p:txBody>
      </p:sp>
      <p:sp>
        <p:nvSpPr>
          <p:cNvPr id="10" name="TextBox 10"/>
          <p:cNvSpPr txBox="1"/>
          <p:nvPr/>
        </p:nvSpPr>
        <p:spPr>
          <a:xfrm>
            <a:off x="273253" y="3272134"/>
            <a:ext cx="5838587" cy="1386980"/>
          </a:xfrm>
          <a:prstGeom prst="rect">
            <a:avLst/>
          </a:prstGeom>
        </p:spPr>
        <p:txBody>
          <a:bodyPr lIns="0" tIns="0" rIns="0" bIns="0" rtlCol="0" anchor="t">
            <a:spAutoFit/>
          </a:bodyPr>
          <a:lstStyle/>
          <a:p>
            <a:pPr algn="ctr">
              <a:lnSpc>
                <a:spcPts val="3800"/>
              </a:lnSpc>
            </a:pPr>
            <a:r>
              <a:rPr lang="en-US" sz="3800" b="1" dirty="0">
                <a:solidFill>
                  <a:srgbClr val="FFFFFF"/>
                </a:solidFill>
                <a:latin typeface="Poppins Bold"/>
                <a:ea typeface="Poppins Bold"/>
                <a:cs typeface="Poppins Bold"/>
                <a:sym typeface="Poppins Bold"/>
              </a:rPr>
              <a:t>STRATEGIC DIVERSIFICATION GOAL</a:t>
            </a:r>
          </a:p>
        </p:txBody>
      </p:sp>
      <p:sp>
        <p:nvSpPr>
          <p:cNvPr id="11" name="TextBox 11"/>
          <p:cNvSpPr txBox="1"/>
          <p:nvPr/>
        </p:nvSpPr>
        <p:spPr>
          <a:xfrm>
            <a:off x="6729749" y="2453672"/>
            <a:ext cx="11145866" cy="5361468"/>
          </a:xfrm>
          <a:prstGeom prst="rect">
            <a:avLst/>
          </a:prstGeom>
        </p:spPr>
        <p:txBody>
          <a:bodyPr lIns="0" tIns="0" rIns="0" bIns="0" rtlCol="0" anchor="t">
            <a:spAutoFit/>
          </a:bodyPr>
          <a:lstStyle/>
          <a:p>
            <a:pPr marL="779787" lvl="1" indent="-389894" algn="l">
              <a:lnSpc>
                <a:spcPts val="3200"/>
              </a:lnSpc>
              <a:buFont typeface="Arial"/>
              <a:buChar char="•"/>
            </a:pPr>
            <a:r>
              <a:rPr lang="en-US" sz="3600" b="1" dirty="0">
                <a:solidFill>
                  <a:srgbClr val="0B89B8"/>
                </a:solidFill>
                <a:latin typeface="Poppins Bold"/>
                <a:ea typeface="Poppins Bold"/>
                <a:cs typeface="Poppins Bold"/>
                <a:sym typeface="Poppins Bold"/>
              </a:rPr>
              <a:t>Our Primary Diversification Objective:</a:t>
            </a:r>
          </a:p>
          <a:p>
            <a:pPr marL="779787" lvl="1" indent="-389894" algn="l">
              <a:lnSpc>
                <a:spcPts val="3200"/>
              </a:lnSpc>
              <a:buFont typeface="Arial"/>
              <a:buChar char="•"/>
            </a:pPr>
            <a:endParaRPr lang="en-US" sz="3600" b="1" dirty="0">
              <a:solidFill>
                <a:srgbClr val="0B89B8"/>
              </a:solidFill>
              <a:latin typeface="Poppins Bold"/>
              <a:ea typeface="Poppins Bold"/>
              <a:cs typeface="Poppins Bold"/>
              <a:sym typeface="Poppins Bold"/>
            </a:endParaRPr>
          </a:p>
          <a:p>
            <a:pPr marL="1559574" lvl="2" indent="-519858" algn="l">
              <a:lnSpc>
                <a:spcPts val="3200"/>
              </a:lnSpc>
              <a:buFont typeface="Arial"/>
              <a:buChar char="⚬"/>
            </a:pPr>
            <a:r>
              <a:rPr lang="en-US" sz="3600" dirty="0">
                <a:solidFill>
                  <a:srgbClr val="545454"/>
                </a:solidFill>
                <a:latin typeface="Poppins"/>
                <a:ea typeface="Poppins"/>
                <a:cs typeface="Poppins"/>
                <a:sym typeface="Poppins"/>
              </a:rPr>
              <a:t>Reduce reliance on one source</a:t>
            </a:r>
          </a:p>
          <a:p>
            <a:pPr marL="1039716" lvl="2" algn="l">
              <a:lnSpc>
                <a:spcPts val="3200"/>
              </a:lnSpc>
            </a:pPr>
            <a:endParaRPr lang="en-US" sz="3600" dirty="0">
              <a:solidFill>
                <a:srgbClr val="545454"/>
              </a:solidFill>
              <a:latin typeface="Poppins"/>
              <a:ea typeface="Poppins"/>
              <a:cs typeface="Poppins"/>
              <a:sym typeface="Poppins"/>
            </a:endParaRPr>
          </a:p>
          <a:p>
            <a:pPr marL="1559574" lvl="2" indent="-519858" algn="l">
              <a:lnSpc>
                <a:spcPts val="3200"/>
              </a:lnSpc>
              <a:buFont typeface="Arial"/>
              <a:buChar char="⚬"/>
            </a:pPr>
            <a:r>
              <a:rPr lang="en-US" sz="3600" dirty="0">
                <a:solidFill>
                  <a:srgbClr val="545454"/>
                </a:solidFill>
                <a:latin typeface="Poppins"/>
                <a:ea typeface="Poppins"/>
                <a:cs typeface="Poppins"/>
                <a:sym typeface="Poppins"/>
              </a:rPr>
              <a:t>Increase unrestricted revenue</a:t>
            </a:r>
          </a:p>
          <a:p>
            <a:pPr marL="1039716" lvl="2" algn="l">
              <a:lnSpc>
                <a:spcPts val="3200"/>
              </a:lnSpc>
            </a:pPr>
            <a:endParaRPr lang="en-US" sz="3600" dirty="0">
              <a:solidFill>
                <a:srgbClr val="545454"/>
              </a:solidFill>
              <a:latin typeface="Poppins"/>
              <a:ea typeface="Poppins"/>
              <a:cs typeface="Poppins"/>
              <a:sym typeface="Poppins"/>
            </a:endParaRPr>
          </a:p>
          <a:p>
            <a:pPr marL="1559574" lvl="2" indent="-519858" algn="l">
              <a:lnSpc>
                <a:spcPts val="3200"/>
              </a:lnSpc>
              <a:buFont typeface="Arial"/>
              <a:buChar char="⚬"/>
            </a:pPr>
            <a:r>
              <a:rPr lang="en-US" sz="3600" dirty="0">
                <a:solidFill>
                  <a:srgbClr val="545454"/>
                </a:solidFill>
                <a:latin typeface="Poppins"/>
                <a:ea typeface="Poppins"/>
                <a:cs typeface="Poppins"/>
                <a:sym typeface="Poppins"/>
              </a:rPr>
              <a:t>Improve predictability/cash flow</a:t>
            </a:r>
          </a:p>
          <a:p>
            <a:pPr marL="1559574" lvl="2" indent="-519858" algn="l">
              <a:lnSpc>
                <a:spcPts val="3200"/>
              </a:lnSpc>
              <a:buFont typeface="Arial"/>
              <a:buChar char="⚬"/>
            </a:pPr>
            <a:endParaRPr lang="en-US" sz="3600" dirty="0">
              <a:solidFill>
                <a:srgbClr val="545454"/>
              </a:solidFill>
              <a:latin typeface="Poppins"/>
              <a:ea typeface="Poppins"/>
              <a:cs typeface="Poppins"/>
              <a:sym typeface="Poppins"/>
            </a:endParaRPr>
          </a:p>
          <a:p>
            <a:pPr marL="1559574" lvl="2" indent="-519858" algn="l">
              <a:lnSpc>
                <a:spcPts val="3200"/>
              </a:lnSpc>
              <a:buFont typeface="Arial"/>
              <a:buChar char="⚬"/>
            </a:pPr>
            <a:r>
              <a:rPr lang="en-US" sz="3600" dirty="0">
                <a:solidFill>
                  <a:srgbClr val="545454"/>
                </a:solidFill>
                <a:latin typeface="Poppins"/>
                <a:ea typeface="Poppins"/>
                <a:cs typeface="Poppins"/>
                <a:sym typeface="Poppins"/>
              </a:rPr>
              <a:t>Support growth of priority programs</a:t>
            </a:r>
          </a:p>
          <a:p>
            <a:pPr marL="1559574" lvl="2" indent="-519858" algn="l">
              <a:lnSpc>
                <a:spcPts val="3200"/>
              </a:lnSpc>
              <a:buFont typeface="Arial"/>
              <a:buChar char="⚬"/>
            </a:pPr>
            <a:endParaRPr lang="en-US" sz="3600" dirty="0">
              <a:solidFill>
                <a:srgbClr val="545454"/>
              </a:solidFill>
              <a:latin typeface="Poppins"/>
              <a:ea typeface="Poppins"/>
              <a:cs typeface="Poppins"/>
              <a:sym typeface="Poppins"/>
            </a:endParaRPr>
          </a:p>
          <a:p>
            <a:pPr marL="1559574" lvl="2" indent="-519858" algn="l">
              <a:lnSpc>
                <a:spcPts val="3200"/>
              </a:lnSpc>
              <a:buFont typeface="Arial"/>
              <a:buChar char="⚬"/>
            </a:pPr>
            <a:endParaRPr lang="en-US" sz="3600" dirty="0">
              <a:solidFill>
                <a:srgbClr val="545454"/>
              </a:solidFill>
              <a:latin typeface="Poppins"/>
              <a:ea typeface="Poppins"/>
              <a:cs typeface="Poppins"/>
              <a:sym typeface="Poppins"/>
            </a:endParaRPr>
          </a:p>
          <a:p>
            <a:pPr marL="779787" lvl="1" indent="-389894" algn="l">
              <a:lnSpc>
                <a:spcPts val="3200"/>
              </a:lnSpc>
              <a:buFont typeface="Arial"/>
              <a:buChar char="•"/>
            </a:pPr>
            <a:r>
              <a:rPr lang="en-US" sz="3600" b="1" dirty="0">
                <a:solidFill>
                  <a:srgbClr val="0B89B8"/>
                </a:solidFill>
                <a:latin typeface="Poppins Bold"/>
                <a:ea typeface="Poppins Bold"/>
                <a:cs typeface="Poppins Bold"/>
                <a:sym typeface="Poppins Bold"/>
              </a:rPr>
              <a:t>In 2 Years, Success Looks Like:</a:t>
            </a:r>
          </a:p>
          <a:p>
            <a:pPr marL="1039716" lvl="2" algn="l">
              <a:lnSpc>
                <a:spcPts val="3200"/>
              </a:lnSpc>
            </a:pPr>
            <a:endParaRPr lang="en-US" sz="3600" dirty="0">
              <a:solidFill>
                <a:srgbClr val="545454"/>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2385" y="2453672"/>
            <a:ext cx="5896529" cy="2754307"/>
            <a:chOff x="0" y="0"/>
            <a:chExt cx="1552995" cy="725414"/>
          </a:xfrm>
        </p:grpSpPr>
        <p:sp>
          <p:nvSpPr>
            <p:cNvPr id="3" name="Freeform 3"/>
            <p:cNvSpPr/>
            <p:nvPr/>
          </p:nvSpPr>
          <p:spPr>
            <a:xfrm>
              <a:off x="0" y="0"/>
              <a:ext cx="1552995" cy="725414"/>
            </a:xfrm>
            <a:custGeom>
              <a:avLst/>
              <a:gdLst/>
              <a:ahLst/>
              <a:cxnLst/>
              <a:rect l="l" t="t" r="r" b="b"/>
              <a:pathLst>
                <a:path w="1552995" h="725414">
                  <a:moveTo>
                    <a:pt x="66961" y="0"/>
                  </a:moveTo>
                  <a:lnTo>
                    <a:pt x="1486034" y="0"/>
                  </a:lnTo>
                  <a:cubicBezTo>
                    <a:pt x="1503793" y="0"/>
                    <a:pt x="1520825" y="7055"/>
                    <a:pt x="1533383" y="19612"/>
                  </a:cubicBezTo>
                  <a:cubicBezTo>
                    <a:pt x="1545941" y="32170"/>
                    <a:pt x="1552995" y="49202"/>
                    <a:pt x="1552995" y="66961"/>
                  </a:cubicBezTo>
                  <a:lnTo>
                    <a:pt x="1552995" y="658453"/>
                  </a:lnTo>
                  <a:cubicBezTo>
                    <a:pt x="1552995" y="676212"/>
                    <a:pt x="1545941" y="693244"/>
                    <a:pt x="1533383" y="705802"/>
                  </a:cubicBezTo>
                  <a:cubicBezTo>
                    <a:pt x="1520825" y="718359"/>
                    <a:pt x="1503793" y="725414"/>
                    <a:pt x="1486034" y="725414"/>
                  </a:cubicBezTo>
                  <a:lnTo>
                    <a:pt x="66961" y="725414"/>
                  </a:lnTo>
                  <a:cubicBezTo>
                    <a:pt x="49202" y="725414"/>
                    <a:pt x="32170" y="718359"/>
                    <a:pt x="19612" y="705802"/>
                  </a:cubicBezTo>
                  <a:cubicBezTo>
                    <a:pt x="7055" y="693244"/>
                    <a:pt x="0" y="676212"/>
                    <a:pt x="0" y="658453"/>
                  </a:cubicBezTo>
                  <a:lnTo>
                    <a:pt x="0" y="66961"/>
                  </a:lnTo>
                  <a:cubicBezTo>
                    <a:pt x="0" y="49202"/>
                    <a:pt x="7055" y="32170"/>
                    <a:pt x="19612" y="19612"/>
                  </a:cubicBezTo>
                  <a:cubicBezTo>
                    <a:pt x="32170" y="7055"/>
                    <a:pt x="49202" y="0"/>
                    <a:pt x="66961" y="0"/>
                  </a:cubicBezTo>
                  <a:close/>
                </a:path>
              </a:pathLst>
            </a:custGeom>
            <a:solidFill>
              <a:srgbClr val="0684B3"/>
            </a:solidFill>
          </p:spPr>
          <p:txBody>
            <a:bodyPr/>
            <a:lstStyle/>
            <a:p>
              <a:endParaRPr lang="en-US"/>
            </a:p>
          </p:txBody>
        </p:sp>
        <p:sp>
          <p:nvSpPr>
            <p:cNvPr id="4" name="TextBox 4"/>
            <p:cNvSpPr txBox="1"/>
            <p:nvPr/>
          </p:nvSpPr>
          <p:spPr>
            <a:xfrm>
              <a:off x="0" y="0"/>
              <a:ext cx="1552995" cy="725414"/>
            </a:xfrm>
            <a:prstGeom prst="rect">
              <a:avLst/>
            </a:prstGeom>
          </p:spPr>
          <p:txBody>
            <a:bodyPr lIns="50800" tIns="50800" rIns="50800" bIns="50800" rtlCol="0" anchor="ctr"/>
            <a:lstStyle/>
            <a:p>
              <a:pPr algn="ctr">
                <a:lnSpc>
                  <a:spcPts val="3219"/>
                </a:lnSpc>
              </a:pPr>
              <a:endParaRPr/>
            </a:p>
          </p:txBody>
        </p:sp>
      </p:grpSp>
      <p:grpSp>
        <p:nvGrpSpPr>
          <p:cNvPr id="5" name="Group 5"/>
          <p:cNvGrpSpPr/>
          <p:nvPr/>
        </p:nvGrpSpPr>
        <p:grpSpPr>
          <a:xfrm>
            <a:off x="0" y="9279198"/>
            <a:ext cx="16013056" cy="981075"/>
            <a:chOff x="0" y="0"/>
            <a:chExt cx="4217430" cy="258390"/>
          </a:xfrm>
        </p:grpSpPr>
        <p:sp>
          <p:nvSpPr>
            <p:cNvPr id="6" name="Freeform 6"/>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9" name="TextBox 9"/>
          <p:cNvSpPr txBox="1"/>
          <p:nvPr/>
        </p:nvSpPr>
        <p:spPr>
          <a:xfrm>
            <a:off x="4750687" y="343335"/>
            <a:ext cx="8786626" cy="1082675"/>
          </a:xfrm>
          <a:prstGeom prst="rect">
            <a:avLst/>
          </a:prstGeom>
        </p:spPr>
        <p:txBody>
          <a:bodyPr lIns="0" tIns="0" rIns="0" bIns="0" rtlCol="0" anchor="t">
            <a:spAutoFit/>
          </a:bodyPr>
          <a:lstStyle/>
          <a:p>
            <a:pPr algn="ctr">
              <a:lnSpc>
                <a:spcPts val="4000"/>
              </a:lnSpc>
            </a:pPr>
            <a:r>
              <a:rPr lang="en-US" sz="4000" b="1">
                <a:solidFill>
                  <a:srgbClr val="0B89B8"/>
                </a:solidFill>
                <a:latin typeface="Poppins Bold"/>
                <a:ea typeface="Poppins Bold"/>
                <a:cs typeface="Poppins Bold"/>
                <a:sym typeface="Poppins Bold"/>
              </a:rPr>
              <a:t>EFFECTIVE RESOURCE DEVELOPMENT </a:t>
            </a:r>
          </a:p>
        </p:txBody>
      </p:sp>
      <p:sp>
        <p:nvSpPr>
          <p:cNvPr id="10" name="TextBox 10"/>
          <p:cNvSpPr txBox="1"/>
          <p:nvPr/>
        </p:nvSpPr>
        <p:spPr>
          <a:xfrm>
            <a:off x="386985" y="2933700"/>
            <a:ext cx="5838587" cy="1386980"/>
          </a:xfrm>
          <a:prstGeom prst="rect">
            <a:avLst/>
          </a:prstGeom>
        </p:spPr>
        <p:txBody>
          <a:bodyPr lIns="0" tIns="0" rIns="0" bIns="0" rtlCol="0" anchor="t">
            <a:spAutoFit/>
          </a:bodyPr>
          <a:lstStyle/>
          <a:p>
            <a:pPr algn="ctr">
              <a:lnSpc>
                <a:spcPts val="5105"/>
              </a:lnSpc>
            </a:pPr>
            <a:r>
              <a:rPr lang="en-US" sz="5105" b="1" dirty="0">
                <a:solidFill>
                  <a:srgbClr val="FFFFFF"/>
                </a:solidFill>
                <a:latin typeface="Poppins Bold"/>
                <a:ea typeface="Poppins Bold"/>
                <a:cs typeface="Poppins Bold"/>
                <a:sym typeface="Poppins Bold"/>
              </a:rPr>
              <a:t>REVENUE PORTFOLIO ALIGNMENT</a:t>
            </a:r>
          </a:p>
        </p:txBody>
      </p:sp>
      <p:sp>
        <p:nvSpPr>
          <p:cNvPr id="11" name="TextBox 11"/>
          <p:cNvSpPr txBox="1"/>
          <p:nvPr/>
        </p:nvSpPr>
        <p:spPr>
          <a:xfrm>
            <a:off x="6705600" y="2453672"/>
            <a:ext cx="11195415" cy="5419176"/>
          </a:xfrm>
          <a:prstGeom prst="rect">
            <a:avLst/>
          </a:prstGeom>
        </p:spPr>
        <p:txBody>
          <a:bodyPr wrap="square" lIns="0" tIns="0" rIns="0" bIns="0" rtlCol="0" anchor="t">
            <a:spAutoFit/>
          </a:bodyPr>
          <a:lstStyle/>
          <a:p>
            <a:pPr algn="l">
              <a:lnSpc>
                <a:spcPts val="3000"/>
              </a:lnSpc>
            </a:pPr>
            <a:endParaRPr lang="en-US" sz="3600" b="1" dirty="0">
              <a:solidFill>
                <a:srgbClr val="0B89B8"/>
              </a:solidFill>
              <a:latin typeface="Poppins Bold"/>
              <a:ea typeface="Poppins Bold"/>
              <a:cs typeface="Poppins Bold"/>
              <a:sym typeface="Poppins Bold"/>
            </a:endParaRPr>
          </a:p>
          <a:p>
            <a:pPr algn="l">
              <a:lnSpc>
                <a:spcPts val="3000"/>
              </a:lnSpc>
            </a:pPr>
            <a:r>
              <a:rPr lang="en-US" sz="3600" b="1" dirty="0">
                <a:solidFill>
                  <a:srgbClr val="0B89B8"/>
                </a:solidFill>
                <a:latin typeface="Poppins Bold"/>
                <a:ea typeface="Poppins Bold"/>
                <a:cs typeface="Poppins Bold"/>
                <a:sym typeface="Poppins Bold"/>
              </a:rPr>
              <a:t>Revenue Source  |  Mission Fit  |  Capacity Fit</a:t>
            </a:r>
          </a:p>
          <a:p>
            <a:pPr algn="l">
              <a:lnSpc>
                <a:spcPts val="3000"/>
              </a:lnSpc>
            </a:pPr>
            <a:endParaRPr lang="en-US" sz="3600" b="1" dirty="0">
              <a:solidFill>
                <a:srgbClr val="0B89B8"/>
              </a:solidFill>
              <a:latin typeface="Poppins Bold"/>
              <a:ea typeface="Poppins Bold"/>
              <a:cs typeface="Poppins Bold"/>
              <a:sym typeface="Poppins Bold"/>
            </a:endParaRPr>
          </a:p>
          <a:p>
            <a:pPr marL="1559574" lvl="2" indent="-519858" algn="l">
              <a:lnSpc>
                <a:spcPts val="3000"/>
              </a:lnSpc>
              <a:buFont typeface="Arial"/>
              <a:buChar char="⚬"/>
            </a:pPr>
            <a:r>
              <a:rPr lang="en-US" sz="3600" dirty="0">
                <a:solidFill>
                  <a:srgbClr val="545454"/>
                </a:solidFill>
                <a:latin typeface="Poppins"/>
                <a:ea typeface="Poppins"/>
                <a:cs typeface="Poppins"/>
                <a:sym typeface="Poppins"/>
              </a:rPr>
              <a:t>Grants </a:t>
            </a:r>
          </a:p>
          <a:p>
            <a:pPr marL="1559574" lvl="2" indent="-519858" algn="l">
              <a:lnSpc>
                <a:spcPts val="3000"/>
              </a:lnSpc>
              <a:buFont typeface="Arial"/>
              <a:buChar char="⚬"/>
            </a:pPr>
            <a:r>
              <a:rPr lang="en-US" sz="3600" dirty="0">
                <a:solidFill>
                  <a:srgbClr val="545454"/>
                </a:solidFill>
                <a:latin typeface="Poppins"/>
                <a:ea typeface="Poppins"/>
                <a:cs typeface="Poppins"/>
                <a:sym typeface="Poppins"/>
              </a:rPr>
              <a:t>Individuals </a:t>
            </a:r>
          </a:p>
          <a:p>
            <a:pPr marL="1559574" lvl="2" indent="-519858" algn="l">
              <a:lnSpc>
                <a:spcPts val="3000"/>
              </a:lnSpc>
              <a:buFont typeface="Arial"/>
              <a:buChar char="⚬"/>
            </a:pPr>
            <a:r>
              <a:rPr lang="en-US" sz="3600" dirty="0">
                <a:solidFill>
                  <a:srgbClr val="545454"/>
                </a:solidFill>
                <a:latin typeface="Poppins"/>
                <a:ea typeface="Poppins"/>
                <a:cs typeface="Poppins"/>
                <a:sym typeface="Poppins"/>
              </a:rPr>
              <a:t>Events </a:t>
            </a:r>
          </a:p>
          <a:p>
            <a:pPr marL="1559574" lvl="2" indent="-519858" algn="l">
              <a:lnSpc>
                <a:spcPts val="3000"/>
              </a:lnSpc>
              <a:buFont typeface="Arial"/>
              <a:buChar char="⚬"/>
            </a:pPr>
            <a:r>
              <a:rPr lang="en-US" sz="3600" dirty="0">
                <a:solidFill>
                  <a:srgbClr val="545454"/>
                </a:solidFill>
                <a:latin typeface="Poppins"/>
                <a:ea typeface="Poppins"/>
                <a:cs typeface="Poppins"/>
                <a:sym typeface="Poppins"/>
              </a:rPr>
              <a:t>Earned Income </a:t>
            </a:r>
          </a:p>
          <a:p>
            <a:pPr marL="1559574" lvl="2" indent="-519858" algn="l">
              <a:lnSpc>
                <a:spcPts val="3000"/>
              </a:lnSpc>
              <a:buFont typeface="Arial"/>
              <a:buChar char="⚬"/>
            </a:pPr>
            <a:r>
              <a:rPr lang="en-US" sz="3600" dirty="0">
                <a:solidFill>
                  <a:srgbClr val="545454"/>
                </a:solidFill>
                <a:latin typeface="Poppins"/>
                <a:ea typeface="Poppins"/>
                <a:cs typeface="Poppins"/>
                <a:sym typeface="Poppins"/>
              </a:rPr>
              <a:t>Corporate </a:t>
            </a:r>
          </a:p>
          <a:p>
            <a:pPr marL="1559574" lvl="2" indent="-519858" algn="l">
              <a:lnSpc>
                <a:spcPts val="3000"/>
              </a:lnSpc>
              <a:buFont typeface="Arial"/>
              <a:buChar char="⚬"/>
            </a:pPr>
            <a:endParaRPr lang="en-US" sz="2800" dirty="0">
              <a:solidFill>
                <a:srgbClr val="545454"/>
              </a:solidFill>
              <a:latin typeface="Poppins"/>
              <a:ea typeface="Poppins"/>
              <a:cs typeface="Poppins"/>
              <a:sym typeface="Poppins"/>
            </a:endParaRPr>
          </a:p>
          <a:p>
            <a:pPr marL="779787" lvl="1" indent="-389894" algn="l">
              <a:lnSpc>
                <a:spcPts val="3000"/>
              </a:lnSpc>
              <a:buFont typeface="Arial"/>
              <a:buChar char="•"/>
            </a:pPr>
            <a:r>
              <a:rPr lang="en-US" sz="3600" b="1" dirty="0">
                <a:solidFill>
                  <a:srgbClr val="0B89B8"/>
                </a:solidFill>
                <a:latin typeface="Poppins Bold"/>
                <a:ea typeface="Poppins Bold"/>
                <a:cs typeface="Poppins Bold"/>
                <a:sym typeface="Poppins Bold"/>
              </a:rPr>
              <a:t>Revenue We Should Strengthen:</a:t>
            </a:r>
          </a:p>
          <a:p>
            <a:pPr marL="779787" lvl="1" indent="-389894" algn="l">
              <a:lnSpc>
                <a:spcPts val="3000"/>
              </a:lnSpc>
              <a:buFont typeface="Arial"/>
              <a:buChar char="•"/>
            </a:pPr>
            <a:endParaRPr lang="en-US" sz="3600" dirty="0">
              <a:solidFill>
                <a:srgbClr val="545454"/>
              </a:solidFill>
              <a:latin typeface="Poppins"/>
              <a:ea typeface="Poppins"/>
              <a:cs typeface="Poppins"/>
              <a:sym typeface="Poppins"/>
            </a:endParaRPr>
          </a:p>
          <a:p>
            <a:pPr marL="779787" lvl="1" indent="-389894" algn="l">
              <a:lnSpc>
                <a:spcPts val="3000"/>
              </a:lnSpc>
              <a:buFont typeface="Arial"/>
              <a:buChar char="•"/>
            </a:pPr>
            <a:r>
              <a:rPr lang="en-US" sz="3600" b="1" dirty="0">
                <a:solidFill>
                  <a:srgbClr val="0B89B8"/>
                </a:solidFill>
                <a:latin typeface="Poppins Bold"/>
                <a:ea typeface="Poppins Bold"/>
                <a:cs typeface="Poppins Bold"/>
                <a:sym typeface="Poppins Bold"/>
              </a:rPr>
              <a:t>Revenue We Should Be Cautious About Adding:</a:t>
            </a:r>
          </a:p>
          <a:p>
            <a:pPr marL="1039716" lvl="2" algn="l">
              <a:lnSpc>
                <a:spcPts val="3000"/>
              </a:lnSpc>
            </a:pPr>
            <a:endParaRPr lang="en-US" sz="3600" dirty="0">
              <a:solidFill>
                <a:srgbClr val="545454"/>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Google Shape;340;p72"/>
          <p:cNvSpPr txBox="1"/>
          <p:nvPr/>
        </p:nvSpPr>
        <p:spPr>
          <a:xfrm>
            <a:off x="615050" y="616500"/>
            <a:ext cx="17469600" cy="1333800"/>
          </a:xfrm>
          <a:prstGeom prst="rect">
            <a:avLst/>
          </a:prstGeom>
          <a:solidFill>
            <a:schemeClr val="lt1"/>
          </a:solidFill>
          <a:ln>
            <a:noFill/>
          </a:ln>
        </p:spPr>
        <p:txBody>
          <a:bodyPr spcFirstLastPara="1" wrap="square" lIns="182850" tIns="182850" rIns="182850" bIns="182850" anchor="t" anchorCtr="0">
            <a:noAutofit/>
          </a:bodyPr>
          <a:lstStyle/>
          <a:p>
            <a:pPr defTabSz="1828800">
              <a:buClr>
                <a:srgbClr val="000000"/>
              </a:buClr>
            </a:pPr>
            <a:r>
              <a:rPr lang="en" sz="3500" b="1" kern="0">
                <a:solidFill>
                  <a:srgbClr val="0175A9"/>
                </a:solidFill>
                <a:highlight>
                  <a:srgbClr val="FFFFFF"/>
                </a:highlight>
                <a:latin typeface="Poppins"/>
                <a:ea typeface="Poppins"/>
                <a:cs typeface="Poppins"/>
                <a:sym typeface="Poppins"/>
              </a:rPr>
              <a:t>Revenue Diversification Strategies </a:t>
            </a:r>
            <a:r>
              <a:rPr lang="en" sz="3500" kern="0">
                <a:solidFill>
                  <a:srgbClr val="0175A9"/>
                </a:solidFill>
                <a:highlight>
                  <a:srgbClr val="FFFFFF"/>
                </a:highlight>
                <a:latin typeface="Poppins Light"/>
                <a:ea typeface="Poppins Light"/>
                <a:cs typeface="Poppins Light"/>
                <a:sym typeface="Poppins Light"/>
              </a:rPr>
              <a:t> | Mary Beth McIntire</a:t>
            </a:r>
            <a:endParaRPr sz="3500" kern="0">
              <a:solidFill>
                <a:srgbClr val="0175A9"/>
              </a:solidFill>
              <a:latin typeface="Poppins Light"/>
              <a:ea typeface="Poppins Light"/>
              <a:cs typeface="Poppins Light"/>
              <a:sym typeface="Poppins Light"/>
            </a:endParaRPr>
          </a:p>
        </p:txBody>
      </p:sp>
      <p:cxnSp>
        <p:nvCxnSpPr>
          <p:cNvPr id="342" name="Google Shape;342;p72"/>
          <p:cNvCxnSpPr/>
          <p:nvPr/>
        </p:nvCxnSpPr>
        <p:spPr>
          <a:xfrm>
            <a:off x="16771700" y="9447750"/>
            <a:ext cx="0" cy="502200"/>
          </a:xfrm>
          <a:prstGeom prst="straightConnector1">
            <a:avLst/>
          </a:prstGeom>
          <a:noFill/>
          <a:ln w="9525" cap="flat" cmpd="sng">
            <a:solidFill>
              <a:schemeClr val="dk2"/>
            </a:solidFill>
            <a:prstDash val="solid"/>
            <a:round/>
            <a:headEnd type="none" w="med" len="med"/>
            <a:tailEnd type="none" w="med" len="med"/>
          </a:ln>
        </p:spPr>
      </p:cxnSp>
      <p:sp>
        <p:nvSpPr>
          <p:cNvPr id="343" name="Google Shape;343;p72"/>
          <p:cNvSpPr txBox="1"/>
          <p:nvPr/>
        </p:nvSpPr>
        <p:spPr>
          <a:xfrm>
            <a:off x="5931500" y="1831900"/>
            <a:ext cx="11190600" cy="7099200"/>
          </a:xfrm>
          <a:prstGeom prst="rect">
            <a:avLst/>
          </a:prstGeom>
          <a:noFill/>
          <a:ln>
            <a:noFill/>
          </a:ln>
        </p:spPr>
        <p:txBody>
          <a:bodyPr spcFirstLastPara="1" wrap="square" lIns="182850" tIns="182850" rIns="182850" bIns="182850" anchor="t" anchorCtr="0">
            <a:noAutofit/>
          </a:bodyPr>
          <a:lstStyle/>
          <a:p>
            <a:pPr defTabSz="1828800">
              <a:lnSpc>
                <a:spcPct val="115000"/>
              </a:lnSpc>
              <a:spcBef>
                <a:spcPts val="2400"/>
              </a:spcBef>
              <a:spcAft>
                <a:spcPts val="2400"/>
              </a:spcAft>
              <a:buClr>
                <a:srgbClr val="000000"/>
              </a:buClr>
              <a:buSzPts val="1100"/>
            </a:pPr>
            <a:r>
              <a:rPr lang="en" sz="2800" kern="0" dirty="0">
                <a:solidFill>
                  <a:srgbClr val="000000"/>
                </a:solidFill>
                <a:latin typeface="Arial"/>
                <a:cs typeface="Arial"/>
                <a:sym typeface="Arial"/>
              </a:rPr>
              <a:t>A passionate and strategic-minded executive, Mary Beth McIntire has advanced several organizations and led many initiatives to elevate mission and create positive change. As a trusted advisor, Mary Beth’s abilities to bring a team to consensus, solve a problem or direct key business initiatives have been demonstrated in her roles in the c-suite. Her past leadership of numerous nonprofit organizations demonstrate her strengths in board governance, program development, and fundraising where she has raised over $80 million for the benefit of others. She received her B.S. from James Madison University and her MBA from Virginia Commonwealth University. Mary Beth lives outside Richmond, Virginia with her husband Rob. They have two daughters and more importantly four grandchildren.</a:t>
            </a:r>
            <a:endParaRPr sz="2800" kern="0" dirty="0">
              <a:solidFill>
                <a:srgbClr val="000000"/>
              </a:solidFill>
              <a:latin typeface="Arial"/>
              <a:cs typeface="Arial"/>
              <a:sym typeface="Arial"/>
            </a:endParaRPr>
          </a:p>
        </p:txBody>
      </p:sp>
      <p:sp>
        <p:nvSpPr>
          <p:cNvPr id="344" name="Google Shape;344;p72"/>
          <p:cNvSpPr/>
          <p:nvPr/>
        </p:nvSpPr>
        <p:spPr>
          <a:xfrm>
            <a:off x="0" y="9252850"/>
            <a:ext cx="14905800" cy="1034400"/>
          </a:xfrm>
          <a:prstGeom prst="rect">
            <a:avLst/>
          </a:prstGeom>
          <a:solidFill>
            <a:srgbClr val="098DBB"/>
          </a:solidFill>
          <a:ln w="9525" cap="flat" cmpd="sng">
            <a:solidFill>
              <a:srgbClr val="098DBB"/>
            </a:solidFill>
            <a:prstDash val="solid"/>
            <a:round/>
            <a:headEnd type="none" w="sm" len="sm"/>
            <a:tailEnd type="none" w="sm" len="sm"/>
          </a:ln>
        </p:spPr>
        <p:txBody>
          <a:bodyPr spcFirstLastPara="1" wrap="square" lIns="182850" tIns="182850" rIns="182850" bIns="182850" anchor="ctr" anchorCtr="0">
            <a:noAutofit/>
          </a:bodyPr>
          <a:lstStyle/>
          <a:p>
            <a:pPr algn="ctr" defTabSz="1828800">
              <a:buClr>
                <a:srgbClr val="000000"/>
              </a:buClr>
            </a:pPr>
            <a:endParaRPr sz="2800" kern="0">
              <a:solidFill>
                <a:srgbClr val="000000"/>
              </a:solidFill>
              <a:latin typeface="Arial"/>
              <a:cs typeface="Arial"/>
              <a:sym typeface="Arial"/>
            </a:endParaRPr>
          </a:p>
        </p:txBody>
      </p:sp>
      <p:sp>
        <p:nvSpPr>
          <p:cNvPr id="345" name="Google Shape;345;p72"/>
          <p:cNvSpPr/>
          <p:nvPr/>
        </p:nvSpPr>
        <p:spPr>
          <a:xfrm>
            <a:off x="822300" y="1950300"/>
            <a:ext cx="4620600" cy="489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lgn="ctr" defTabSz="1828800">
              <a:buClr>
                <a:srgbClr val="000000"/>
              </a:buClr>
            </a:pPr>
            <a:endParaRPr sz="2800" kern="0">
              <a:solidFill>
                <a:srgbClr val="000000"/>
              </a:solidFill>
              <a:latin typeface="Arial"/>
              <a:cs typeface="Arial"/>
              <a:sym typeface="Arial"/>
            </a:endParaRPr>
          </a:p>
        </p:txBody>
      </p:sp>
      <p:pic>
        <p:nvPicPr>
          <p:cNvPr id="346" name="Google Shape;346;p72" title="Facetune_24-09-2025-13-58-13.jpeg"/>
          <p:cNvPicPr preferRelativeResize="0"/>
          <p:nvPr/>
        </p:nvPicPr>
        <p:blipFill>
          <a:blip r:embed="rId3">
            <a:alphaModFix/>
          </a:blip>
          <a:stretch>
            <a:fillRect/>
          </a:stretch>
        </p:blipFill>
        <p:spPr>
          <a:xfrm>
            <a:off x="822301" y="2085301"/>
            <a:ext cx="4620602" cy="46206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6811" y="2921068"/>
            <a:ext cx="5896529" cy="2754307"/>
            <a:chOff x="0" y="0"/>
            <a:chExt cx="1552995" cy="725414"/>
          </a:xfrm>
        </p:grpSpPr>
        <p:sp>
          <p:nvSpPr>
            <p:cNvPr id="3" name="Freeform 3"/>
            <p:cNvSpPr/>
            <p:nvPr/>
          </p:nvSpPr>
          <p:spPr>
            <a:xfrm>
              <a:off x="0" y="0"/>
              <a:ext cx="1552995" cy="725414"/>
            </a:xfrm>
            <a:custGeom>
              <a:avLst/>
              <a:gdLst/>
              <a:ahLst/>
              <a:cxnLst/>
              <a:rect l="l" t="t" r="r" b="b"/>
              <a:pathLst>
                <a:path w="1552995" h="725414">
                  <a:moveTo>
                    <a:pt x="66961" y="0"/>
                  </a:moveTo>
                  <a:lnTo>
                    <a:pt x="1486034" y="0"/>
                  </a:lnTo>
                  <a:cubicBezTo>
                    <a:pt x="1503793" y="0"/>
                    <a:pt x="1520825" y="7055"/>
                    <a:pt x="1533383" y="19612"/>
                  </a:cubicBezTo>
                  <a:cubicBezTo>
                    <a:pt x="1545941" y="32170"/>
                    <a:pt x="1552995" y="49202"/>
                    <a:pt x="1552995" y="66961"/>
                  </a:cubicBezTo>
                  <a:lnTo>
                    <a:pt x="1552995" y="658453"/>
                  </a:lnTo>
                  <a:cubicBezTo>
                    <a:pt x="1552995" y="676212"/>
                    <a:pt x="1545941" y="693244"/>
                    <a:pt x="1533383" y="705802"/>
                  </a:cubicBezTo>
                  <a:cubicBezTo>
                    <a:pt x="1520825" y="718359"/>
                    <a:pt x="1503793" y="725414"/>
                    <a:pt x="1486034" y="725414"/>
                  </a:cubicBezTo>
                  <a:lnTo>
                    <a:pt x="66961" y="725414"/>
                  </a:lnTo>
                  <a:cubicBezTo>
                    <a:pt x="49202" y="725414"/>
                    <a:pt x="32170" y="718359"/>
                    <a:pt x="19612" y="705802"/>
                  </a:cubicBezTo>
                  <a:cubicBezTo>
                    <a:pt x="7055" y="693244"/>
                    <a:pt x="0" y="676212"/>
                    <a:pt x="0" y="658453"/>
                  </a:cubicBezTo>
                  <a:lnTo>
                    <a:pt x="0" y="66961"/>
                  </a:lnTo>
                  <a:cubicBezTo>
                    <a:pt x="0" y="49202"/>
                    <a:pt x="7055" y="32170"/>
                    <a:pt x="19612" y="19612"/>
                  </a:cubicBezTo>
                  <a:cubicBezTo>
                    <a:pt x="32170" y="7055"/>
                    <a:pt x="49202" y="0"/>
                    <a:pt x="66961" y="0"/>
                  </a:cubicBezTo>
                  <a:close/>
                </a:path>
              </a:pathLst>
            </a:custGeom>
            <a:solidFill>
              <a:srgbClr val="0684B3"/>
            </a:solidFill>
          </p:spPr>
          <p:txBody>
            <a:bodyPr/>
            <a:lstStyle/>
            <a:p>
              <a:endParaRPr lang="en-US"/>
            </a:p>
          </p:txBody>
        </p:sp>
        <p:sp>
          <p:nvSpPr>
            <p:cNvPr id="4" name="TextBox 4"/>
            <p:cNvSpPr txBox="1"/>
            <p:nvPr/>
          </p:nvSpPr>
          <p:spPr>
            <a:xfrm>
              <a:off x="0" y="0"/>
              <a:ext cx="1552995" cy="725414"/>
            </a:xfrm>
            <a:prstGeom prst="rect">
              <a:avLst/>
            </a:prstGeom>
          </p:spPr>
          <p:txBody>
            <a:bodyPr lIns="50800" tIns="50800" rIns="50800" bIns="50800" rtlCol="0" anchor="ctr"/>
            <a:lstStyle/>
            <a:p>
              <a:pPr algn="ctr">
                <a:lnSpc>
                  <a:spcPts val="3219"/>
                </a:lnSpc>
              </a:pPr>
              <a:endParaRPr/>
            </a:p>
          </p:txBody>
        </p:sp>
      </p:grpSp>
      <p:grpSp>
        <p:nvGrpSpPr>
          <p:cNvPr id="5" name="Group 5"/>
          <p:cNvGrpSpPr/>
          <p:nvPr/>
        </p:nvGrpSpPr>
        <p:grpSpPr>
          <a:xfrm>
            <a:off x="0" y="9279198"/>
            <a:ext cx="16013056" cy="981075"/>
            <a:chOff x="0" y="0"/>
            <a:chExt cx="4217430" cy="258390"/>
          </a:xfrm>
        </p:grpSpPr>
        <p:sp>
          <p:nvSpPr>
            <p:cNvPr id="6" name="Freeform 6"/>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9" name="TextBox 9"/>
          <p:cNvSpPr txBox="1"/>
          <p:nvPr/>
        </p:nvSpPr>
        <p:spPr>
          <a:xfrm>
            <a:off x="4750687" y="343335"/>
            <a:ext cx="8786626" cy="1082675"/>
          </a:xfrm>
          <a:prstGeom prst="rect">
            <a:avLst/>
          </a:prstGeom>
        </p:spPr>
        <p:txBody>
          <a:bodyPr lIns="0" tIns="0" rIns="0" bIns="0" rtlCol="0" anchor="t">
            <a:spAutoFit/>
          </a:bodyPr>
          <a:lstStyle/>
          <a:p>
            <a:pPr algn="ctr">
              <a:lnSpc>
                <a:spcPts val="4000"/>
              </a:lnSpc>
            </a:pPr>
            <a:r>
              <a:rPr lang="en-US" sz="4000" b="1">
                <a:solidFill>
                  <a:srgbClr val="0B89B8"/>
                </a:solidFill>
                <a:latin typeface="Poppins Bold"/>
                <a:ea typeface="Poppins Bold"/>
                <a:cs typeface="Poppins Bold"/>
                <a:sym typeface="Poppins Bold"/>
              </a:rPr>
              <a:t>EFFECTIVE RESOURCE DEVELOPMENT </a:t>
            </a:r>
          </a:p>
        </p:txBody>
      </p:sp>
      <p:sp>
        <p:nvSpPr>
          <p:cNvPr id="10" name="TextBox 10"/>
          <p:cNvSpPr txBox="1"/>
          <p:nvPr/>
        </p:nvSpPr>
        <p:spPr>
          <a:xfrm>
            <a:off x="850153" y="3756520"/>
            <a:ext cx="5838587" cy="1386980"/>
          </a:xfrm>
          <a:prstGeom prst="rect">
            <a:avLst/>
          </a:prstGeom>
        </p:spPr>
        <p:txBody>
          <a:bodyPr lIns="0" tIns="0" rIns="0" bIns="0" rtlCol="0" anchor="t">
            <a:spAutoFit/>
          </a:bodyPr>
          <a:lstStyle/>
          <a:p>
            <a:pPr algn="ctr">
              <a:lnSpc>
                <a:spcPts val="4200"/>
              </a:lnSpc>
            </a:pPr>
            <a:r>
              <a:rPr lang="en-US" sz="4200" b="1" dirty="0">
                <a:solidFill>
                  <a:srgbClr val="FFFFFF"/>
                </a:solidFill>
                <a:latin typeface="Poppins Bold"/>
                <a:ea typeface="Poppins Bold"/>
                <a:cs typeface="Poppins Bold"/>
                <a:sym typeface="Poppins Bold"/>
              </a:rPr>
              <a:t>DIVERSIFICATION LADDER</a:t>
            </a:r>
          </a:p>
        </p:txBody>
      </p:sp>
      <p:sp>
        <p:nvSpPr>
          <p:cNvPr id="11" name="TextBox 11"/>
          <p:cNvSpPr txBox="1"/>
          <p:nvPr/>
        </p:nvSpPr>
        <p:spPr>
          <a:xfrm>
            <a:off x="6729749" y="2453672"/>
            <a:ext cx="11145866" cy="5252464"/>
          </a:xfrm>
          <a:prstGeom prst="rect">
            <a:avLst/>
          </a:prstGeom>
        </p:spPr>
        <p:txBody>
          <a:bodyPr lIns="0" tIns="0" rIns="0" bIns="0" rtlCol="0" anchor="t">
            <a:spAutoFit/>
          </a:bodyPr>
          <a:lstStyle/>
          <a:p>
            <a:pPr marL="779787" lvl="1" indent="-389894" algn="l">
              <a:lnSpc>
                <a:spcPts val="3400"/>
              </a:lnSpc>
              <a:buFont typeface="Arial"/>
              <a:buChar char="•"/>
            </a:pPr>
            <a:endParaRPr lang="en-US" sz="3600" b="1" dirty="0">
              <a:solidFill>
                <a:srgbClr val="0B89B8"/>
              </a:solidFill>
              <a:latin typeface="Poppins Bold"/>
              <a:ea typeface="Poppins Bold"/>
              <a:cs typeface="Poppins Bold"/>
              <a:sym typeface="Poppins Bold"/>
            </a:endParaRPr>
          </a:p>
          <a:p>
            <a:pPr marL="779787" lvl="1" indent="-389894" algn="l">
              <a:lnSpc>
                <a:spcPts val="3400"/>
              </a:lnSpc>
              <a:buFont typeface="Arial"/>
              <a:buChar char="•"/>
            </a:pPr>
            <a:r>
              <a:rPr lang="en-US" sz="3600" b="1" dirty="0">
                <a:solidFill>
                  <a:srgbClr val="0B89B8"/>
                </a:solidFill>
                <a:latin typeface="Poppins Bold"/>
                <a:ea typeface="Poppins Bold"/>
                <a:cs typeface="Poppins Bold"/>
                <a:sym typeface="Poppins Bold"/>
              </a:rPr>
              <a:t>Where Are We Now? (Pick One)</a:t>
            </a:r>
          </a:p>
          <a:p>
            <a:pPr marL="779787" lvl="1" indent="-389894" algn="l">
              <a:lnSpc>
                <a:spcPts val="3400"/>
              </a:lnSpc>
              <a:buFont typeface="Arial"/>
              <a:buChar char="•"/>
            </a:pPr>
            <a:endParaRPr lang="en-US" sz="3600" b="1" dirty="0">
              <a:solidFill>
                <a:srgbClr val="0B89B8"/>
              </a:solidFill>
              <a:latin typeface="Poppins Bold"/>
              <a:ea typeface="Poppins Bold"/>
              <a:cs typeface="Poppins Bold"/>
              <a:sym typeface="Poppins Bold"/>
            </a:endParaRPr>
          </a:p>
          <a:p>
            <a:pPr marL="1559574" lvl="2" indent="-519858" algn="l">
              <a:lnSpc>
                <a:spcPts val="3400"/>
              </a:lnSpc>
              <a:buFont typeface="Arial"/>
              <a:buChar char="⚬"/>
            </a:pPr>
            <a:r>
              <a:rPr lang="en-US" sz="3600" dirty="0">
                <a:solidFill>
                  <a:srgbClr val="545454"/>
                </a:solidFill>
                <a:latin typeface="Poppins"/>
                <a:ea typeface="Poppins"/>
                <a:cs typeface="Poppins"/>
                <a:sym typeface="Poppins"/>
              </a:rPr>
              <a:t>Stabilizing existing revenue</a:t>
            </a:r>
          </a:p>
          <a:p>
            <a:pPr marL="1559574" lvl="2" indent="-519858" algn="l">
              <a:lnSpc>
                <a:spcPts val="3400"/>
              </a:lnSpc>
              <a:buFont typeface="Arial"/>
              <a:buChar char="⚬"/>
            </a:pPr>
            <a:r>
              <a:rPr lang="en-US" sz="3600" dirty="0">
                <a:solidFill>
                  <a:srgbClr val="545454"/>
                </a:solidFill>
                <a:latin typeface="Poppins"/>
                <a:ea typeface="Poppins"/>
                <a:cs typeface="Poppins"/>
                <a:sym typeface="Poppins"/>
              </a:rPr>
              <a:t>Improving predictability</a:t>
            </a:r>
          </a:p>
          <a:p>
            <a:pPr marL="1559574" lvl="2" indent="-519858" algn="l">
              <a:lnSpc>
                <a:spcPts val="3400"/>
              </a:lnSpc>
              <a:buFont typeface="Arial"/>
              <a:buChar char="⚬"/>
            </a:pPr>
            <a:r>
              <a:rPr lang="en-US" sz="3600" dirty="0">
                <a:solidFill>
                  <a:srgbClr val="545454"/>
                </a:solidFill>
                <a:latin typeface="Poppins"/>
                <a:ea typeface="Poppins"/>
                <a:cs typeface="Poppins"/>
                <a:sym typeface="Poppins"/>
              </a:rPr>
              <a:t>Adding adjacent revenue</a:t>
            </a:r>
          </a:p>
          <a:p>
            <a:pPr marL="1559574" lvl="2" indent="-519858" algn="l">
              <a:lnSpc>
                <a:spcPts val="3400"/>
              </a:lnSpc>
              <a:buFont typeface="Arial"/>
              <a:buChar char="⚬"/>
            </a:pPr>
            <a:r>
              <a:rPr lang="en-US" sz="3600" dirty="0">
                <a:solidFill>
                  <a:srgbClr val="545454"/>
                </a:solidFill>
                <a:latin typeface="Poppins"/>
                <a:ea typeface="Poppins"/>
                <a:cs typeface="Poppins"/>
                <a:sym typeface="Poppins"/>
              </a:rPr>
              <a:t>Innovating new revenue</a:t>
            </a:r>
          </a:p>
          <a:p>
            <a:pPr marL="1559574" lvl="2" indent="-519858" algn="l">
              <a:lnSpc>
                <a:spcPts val="3400"/>
              </a:lnSpc>
              <a:buFont typeface="Arial"/>
              <a:buChar char="⚬"/>
            </a:pPr>
            <a:endParaRPr lang="en-US" sz="3600" dirty="0">
              <a:solidFill>
                <a:srgbClr val="545454"/>
              </a:solidFill>
              <a:latin typeface="Poppins"/>
              <a:ea typeface="Poppins"/>
              <a:cs typeface="Poppins"/>
              <a:sym typeface="Poppins"/>
            </a:endParaRPr>
          </a:p>
          <a:p>
            <a:pPr marL="779787" lvl="1" indent="-389894" algn="l">
              <a:lnSpc>
                <a:spcPts val="3400"/>
              </a:lnSpc>
              <a:buFont typeface="Arial"/>
              <a:buChar char="•"/>
            </a:pPr>
            <a:r>
              <a:rPr lang="en-US" sz="3600" b="1" dirty="0">
                <a:solidFill>
                  <a:srgbClr val="0B89B8"/>
                </a:solidFill>
                <a:latin typeface="Poppins Bold"/>
                <a:ea typeface="Poppins Bold"/>
                <a:cs typeface="Poppins Bold"/>
                <a:sym typeface="Poppins Bold"/>
              </a:rPr>
              <a:t>Our Next Realistic Rung:</a:t>
            </a:r>
          </a:p>
          <a:p>
            <a:pPr marL="1039716" lvl="2" algn="l">
              <a:lnSpc>
                <a:spcPts val="3400"/>
              </a:lnSpc>
            </a:pPr>
            <a:endParaRPr lang="en-US" sz="3600" dirty="0">
              <a:solidFill>
                <a:srgbClr val="545454"/>
              </a:solidFill>
              <a:latin typeface="Poppins"/>
              <a:ea typeface="Poppins"/>
              <a:cs typeface="Poppins"/>
              <a:sym typeface="Poppins"/>
            </a:endParaRPr>
          </a:p>
          <a:p>
            <a:pPr marL="779787" lvl="1" indent="-389894" algn="l">
              <a:lnSpc>
                <a:spcPts val="3400"/>
              </a:lnSpc>
              <a:buFont typeface="Arial"/>
              <a:buChar char="•"/>
            </a:pPr>
            <a:r>
              <a:rPr lang="en-US" sz="3600" b="1" dirty="0">
                <a:solidFill>
                  <a:srgbClr val="0B89B8"/>
                </a:solidFill>
                <a:latin typeface="Poppins Bold"/>
                <a:ea typeface="Poppins Bold"/>
                <a:cs typeface="Poppins Bold"/>
                <a:sym typeface="Poppins Bold"/>
              </a:rPr>
              <a:t>Key Capacity Gap Holding Us Back:</a:t>
            </a:r>
          </a:p>
          <a:p>
            <a:pPr marL="1559574" lvl="2" indent="-519858" algn="l">
              <a:lnSpc>
                <a:spcPts val="3400"/>
              </a:lnSpc>
              <a:buFont typeface="Arial"/>
              <a:buChar char="⚬"/>
            </a:pPr>
            <a:endParaRPr lang="en-US" sz="3600" dirty="0">
              <a:solidFill>
                <a:srgbClr val="545454"/>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3220" y="2466372"/>
            <a:ext cx="5896529" cy="2754307"/>
            <a:chOff x="0" y="0"/>
            <a:chExt cx="1552995" cy="725414"/>
          </a:xfrm>
        </p:grpSpPr>
        <p:sp>
          <p:nvSpPr>
            <p:cNvPr id="3" name="Freeform 3"/>
            <p:cNvSpPr/>
            <p:nvPr/>
          </p:nvSpPr>
          <p:spPr>
            <a:xfrm>
              <a:off x="0" y="0"/>
              <a:ext cx="1552995" cy="725414"/>
            </a:xfrm>
            <a:custGeom>
              <a:avLst/>
              <a:gdLst/>
              <a:ahLst/>
              <a:cxnLst/>
              <a:rect l="l" t="t" r="r" b="b"/>
              <a:pathLst>
                <a:path w="1552995" h="725414">
                  <a:moveTo>
                    <a:pt x="66961" y="0"/>
                  </a:moveTo>
                  <a:lnTo>
                    <a:pt x="1486034" y="0"/>
                  </a:lnTo>
                  <a:cubicBezTo>
                    <a:pt x="1503793" y="0"/>
                    <a:pt x="1520825" y="7055"/>
                    <a:pt x="1533383" y="19612"/>
                  </a:cubicBezTo>
                  <a:cubicBezTo>
                    <a:pt x="1545941" y="32170"/>
                    <a:pt x="1552995" y="49202"/>
                    <a:pt x="1552995" y="66961"/>
                  </a:cubicBezTo>
                  <a:lnTo>
                    <a:pt x="1552995" y="658453"/>
                  </a:lnTo>
                  <a:cubicBezTo>
                    <a:pt x="1552995" y="676212"/>
                    <a:pt x="1545941" y="693244"/>
                    <a:pt x="1533383" y="705802"/>
                  </a:cubicBezTo>
                  <a:cubicBezTo>
                    <a:pt x="1520825" y="718359"/>
                    <a:pt x="1503793" y="725414"/>
                    <a:pt x="1486034" y="725414"/>
                  </a:cubicBezTo>
                  <a:lnTo>
                    <a:pt x="66961" y="725414"/>
                  </a:lnTo>
                  <a:cubicBezTo>
                    <a:pt x="49202" y="725414"/>
                    <a:pt x="32170" y="718359"/>
                    <a:pt x="19612" y="705802"/>
                  </a:cubicBezTo>
                  <a:cubicBezTo>
                    <a:pt x="7055" y="693244"/>
                    <a:pt x="0" y="676212"/>
                    <a:pt x="0" y="658453"/>
                  </a:cubicBezTo>
                  <a:lnTo>
                    <a:pt x="0" y="66961"/>
                  </a:lnTo>
                  <a:cubicBezTo>
                    <a:pt x="0" y="49202"/>
                    <a:pt x="7055" y="32170"/>
                    <a:pt x="19612" y="19612"/>
                  </a:cubicBezTo>
                  <a:cubicBezTo>
                    <a:pt x="32170" y="7055"/>
                    <a:pt x="49202" y="0"/>
                    <a:pt x="66961" y="0"/>
                  </a:cubicBezTo>
                  <a:close/>
                </a:path>
              </a:pathLst>
            </a:custGeom>
            <a:solidFill>
              <a:srgbClr val="0684B3"/>
            </a:solidFill>
          </p:spPr>
          <p:txBody>
            <a:bodyPr/>
            <a:lstStyle/>
            <a:p>
              <a:endParaRPr lang="en-US"/>
            </a:p>
          </p:txBody>
        </p:sp>
        <p:sp>
          <p:nvSpPr>
            <p:cNvPr id="4" name="TextBox 4"/>
            <p:cNvSpPr txBox="1"/>
            <p:nvPr/>
          </p:nvSpPr>
          <p:spPr>
            <a:xfrm>
              <a:off x="0" y="0"/>
              <a:ext cx="1552995" cy="725414"/>
            </a:xfrm>
            <a:prstGeom prst="rect">
              <a:avLst/>
            </a:prstGeom>
          </p:spPr>
          <p:txBody>
            <a:bodyPr lIns="50800" tIns="50800" rIns="50800" bIns="50800" rtlCol="0" anchor="ctr"/>
            <a:lstStyle/>
            <a:p>
              <a:pPr algn="ctr">
                <a:lnSpc>
                  <a:spcPts val="3219"/>
                </a:lnSpc>
              </a:pPr>
              <a:endParaRPr/>
            </a:p>
          </p:txBody>
        </p:sp>
      </p:grpSp>
      <p:grpSp>
        <p:nvGrpSpPr>
          <p:cNvPr id="5" name="Group 5"/>
          <p:cNvGrpSpPr/>
          <p:nvPr/>
        </p:nvGrpSpPr>
        <p:grpSpPr>
          <a:xfrm>
            <a:off x="0" y="9279198"/>
            <a:ext cx="16013056" cy="981075"/>
            <a:chOff x="0" y="0"/>
            <a:chExt cx="4217430" cy="258390"/>
          </a:xfrm>
        </p:grpSpPr>
        <p:sp>
          <p:nvSpPr>
            <p:cNvPr id="6" name="Freeform 6"/>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9" name="TextBox 9"/>
          <p:cNvSpPr txBox="1"/>
          <p:nvPr/>
        </p:nvSpPr>
        <p:spPr>
          <a:xfrm>
            <a:off x="4750687" y="343335"/>
            <a:ext cx="8786626" cy="1082675"/>
          </a:xfrm>
          <a:prstGeom prst="rect">
            <a:avLst/>
          </a:prstGeom>
        </p:spPr>
        <p:txBody>
          <a:bodyPr lIns="0" tIns="0" rIns="0" bIns="0" rtlCol="0" anchor="t">
            <a:spAutoFit/>
          </a:bodyPr>
          <a:lstStyle/>
          <a:p>
            <a:pPr algn="ctr">
              <a:lnSpc>
                <a:spcPts val="4000"/>
              </a:lnSpc>
            </a:pPr>
            <a:r>
              <a:rPr lang="en-US" sz="4000" b="1">
                <a:solidFill>
                  <a:srgbClr val="0B89B8"/>
                </a:solidFill>
                <a:latin typeface="Poppins Bold"/>
                <a:ea typeface="Poppins Bold"/>
                <a:cs typeface="Poppins Bold"/>
                <a:sym typeface="Poppins Bold"/>
              </a:rPr>
              <a:t>EFFECTIVE RESOURCE DEVELOPMENT </a:t>
            </a:r>
          </a:p>
        </p:txBody>
      </p:sp>
      <p:sp>
        <p:nvSpPr>
          <p:cNvPr id="10" name="TextBox 10"/>
          <p:cNvSpPr txBox="1"/>
          <p:nvPr/>
        </p:nvSpPr>
        <p:spPr>
          <a:xfrm>
            <a:off x="775278" y="3281959"/>
            <a:ext cx="5838587" cy="1308050"/>
          </a:xfrm>
          <a:prstGeom prst="rect">
            <a:avLst/>
          </a:prstGeom>
        </p:spPr>
        <p:txBody>
          <a:bodyPr lIns="0" tIns="0" rIns="0" bIns="0" rtlCol="0" anchor="t">
            <a:spAutoFit/>
          </a:bodyPr>
          <a:lstStyle/>
          <a:p>
            <a:pPr algn="ctr">
              <a:lnSpc>
                <a:spcPts val="5105"/>
              </a:lnSpc>
            </a:pPr>
            <a:r>
              <a:rPr lang="en-US" sz="4400" b="1" dirty="0">
                <a:solidFill>
                  <a:srgbClr val="FFFFFF"/>
                </a:solidFill>
                <a:latin typeface="Poppins Bold"/>
                <a:ea typeface="Poppins Bold"/>
                <a:cs typeface="Poppins Bold"/>
                <a:sym typeface="Poppins Bold"/>
              </a:rPr>
              <a:t>90-DAY ACTION COMMITMENTS</a:t>
            </a:r>
          </a:p>
        </p:txBody>
      </p:sp>
      <p:sp>
        <p:nvSpPr>
          <p:cNvPr id="11" name="TextBox 11"/>
          <p:cNvSpPr txBox="1"/>
          <p:nvPr/>
        </p:nvSpPr>
        <p:spPr>
          <a:xfrm>
            <a:off x="6729749" y="2453672"/>
            <a:ext cx="11145866" cy="5252464"/>
          </a:xfrm>
          <a:prstGeom prst="rect">
            <a:avLst/>
          </a:prstGeom>
        </p:spPr>
        <p:txBody>
          <a:bodyPr lIns="0" tIns="0" rIns="0" bIns="0" rtlCol="0" anchor="t">
            <a:spAutoFit/>
          </a:bodyPr>
          <a:lstStyle/>
          <a:p>
            <a:pPr marL="779787" lvl="1" indent="-389894" algn="l">
              <a:lnSpc>
                <a:spcPts val="3400"/>
              </a:lnSpc>
              <a:buFont typeface="Arial"/>
              <a:buChar char="•"/>
            </a:pPr>
            <a:r>
              <a:rPr lang="en-US" sz="3600" b="1" dirty="0">
                <a:solidFill>
                  <a:srgbClr val="0B89B8"/>
                </a:solidFill>
                <a:latin typeface="Poppins Bold"/>
                <a:ea typeface="Poppins Bold"/>
                <a:cs typeface="Poppins Bold"/>
                <a:sym typeface="Poppins Bold"/>
              </a:rPr>
              <a:t>Strengthen This Revenue Source:</a:t>
            </a:r>
          </a:p>
          <a:p>
            <a:pPr marL="779787" lvl="1" indent="-389894" algn="l">
              <a:lnSpc>
                <a:spcPts val="3400"/>
              </a:lnSpc>
              <a:buFont typeface="Arial"/>
              <a:buChar char="•"/>
            </a:pPr>
            <a:endParaRPr lang="en-US" sz="3600" b="1" dirty="0">
              <a:solidFill>
                <a:srgbClr val="0B89B8"/>
              </a:solidFill>
              <a:latin typeface="Poppins Bold"/>
              <a:ea typeface="Poppins Bold"/>
              <a:cs typeface="Poppins Bold"/>
              <a:sym typeface="Poppins Bold"/>
            </a:endParaRPr>
          </a:p>
          <a:p>
            <a:pPr marL="1559574" lvl="2" indent="-519858" algn="l">
              <a:lnSpc>
                <a:spcPts val="3400"/>
              </a:lnSpc>
              <a:buFont typeface="Arial"/>
              <a:buChar char="⚬"/>
            </a:pPr>
            <a:r>
              <a:rPr lang="en-US" sz="3600" dirty="0">
                <a:solidFill>
                  <a:srgbClr val="545454"/>
                </a:solidFill>
                <a:latin typeface="Poppins"/>
                <a:ea typeface="Poppins"/>
                <a:cs typeface="Poppins"/>
                <a:sym typeface="Poppins"/>
              </a:rPr>
              <a:t>First Action:</a:t>
            </a:r>
          </a:p>
          <a:p>
            <a:pPr marL="1559574" lvl="2" indent="-519858" algn="l">
              <a:lnSpc>
                <a:spcPts val="3400"/>
              </a:lnSpc>
              <a:buFont typeface="Arial"/>
              <a:buChar char="⚬"/>
            </a:pPr>
            <a:endParaRPr lang="en-US" sz="3600" dirty="0">
              <a:solidFill>
                <a:srgbClr val="545454"/>
              </a:solidFill>
              <a:latin typeface="Poppins"/>
              <a:ea typeface="Poppins"/>
              <a:cs typeface="Poppins"/>
              <a:sym typeface="Poppins"/>
            </a:endParaRPr>
          </a:p>
          <a:p>
            <a:pPr marL="1559574" lvl="2" indent="-519858" algn="l">
              <a:lnSpc>
                <a:spcPts val="3400"/>
              </a:lnSpc>
              <a:buFont typeface="Arial"/>
              <a:buChar char="⚬"/>
            </a:pPr>
            <a:r>
              <a:rPr lang="en-US" sz="3600" dirty="0">
                <a:solidFill>
                  <a:srgbClr val="545454"/>
                </a:solidFill>
                <a:latin typeface="Poppins"/>
                <a:ea typeface="Poppins"/>
                <a:cs typeface="Poppins"/>
                <a:sym typeface="Poppins"/>
              </a:rPr>
              <a:t>Owner (Board/Staff): </a:t>
            </a:r>
          </a:p>
          <a:p>
            <a:pPr marL="1559574" lvl="2" indent="-519858" algn="l">
              <a:lnSpc>
                <a:spcPts val="3400"/>
              </a:lnSpc>
              <a:buFont typeface="Arial"/>
              <a:buChar char="⚬"/>
            </a:pPr>
            <a:endParaRPr lang="en-US" sz="3600" dirty="0">
              <a:solidFill>
                <a:srgbClr val="545454"/>
              </a:solidFill>
              <a:latin typeface="Poppins"/>
              <a:ea typeface="Poppins"/>
              <a:cs typeface="Poppins"/>
              <a:sym typeface="Poppins"/>
            </a:endParaRPr>
          </a:p>
          <a:p>
            <a:pPr marL="779787" lvl="1" indent="-389894" algn="l">
              <a:lnSpc>
                <a:spcPts val="3400"/>
              </a:lnSpc>
              <a:buFont typeface="Arial"/>
              <a:buChar char="•"/>
            </a:pPr>
            <a:r>
              <a:rPr lang="en-US" sz="3600" b="1" dirty="0">
                <a:solidFill>
                  <a:srgbClr val="0B89B8"/>
                </a:solidFill>
                <a:latin typeface="Poppins Bold"/>
                <a:ea typeface="Poppins Bold"/>
                <a:cs typeface="Poppins Bold"/>
                <a:sym typeface="Poppins Bold"/>
              </a:rPr>
              <a:t>Test or Explore This Revenue Source:</a:t>
            </a:r>
          </a:p>
          <a:p>
            <a:pPr marL="389893" lvl="1" algn="l">
              <a:lnSpc>
                <a:spcPts val="3400"/>
              </a:lnSpc>
            </a:pPr>
            <a:endParaRPr lang="en-US" sz="3600" b="1" dirty="0">
              <a:solidFill>
                <a:srgbClr val="0B89B8"/>
              </a:solidFill>
              <a:latin typeface="Poppins Bold"/>
              <a:ea typeface="Poppins Bold"/>
              <a:cs typeface="Poppins Bold"/>
              <a:sym typeface="Poppins Bold"/>
            </a:endParaRPr>
          </a:p>
          <a:p>
            <a:pPr marL="1559574" lvl="2" indent="-519858" algn="l">
              <a:lnSpc>
                <a:spcPts val="3400"/>
              </a:lnSpc>
              <a:buFont typeface="Arial"/>
              <a:buChar char="⚬"/>
            </a:pPr>
            <a:r>
              <a:rPr lang="en-US" sz="3600" dirty="0">
                <a:solidFill>
                  <a:srgbClr val="545454"/>
                </a:solidFill>
                <a:latin typeface="Poppins"/>
                <a:ea typeface="Poppins"/>
                <a:cs typeface="Poppins"/>
                <a:sym typeface="Poppins"/>
              </a:rPr>
              <a:t>Small Pilot or Test:</a:t>
            </a:r>
          </a:p>
          <a:p>
            <a:pPr marL="1559574" lvl="2" indent="-519858" algn="l">
              <a:lnSpc>
                <a:spcPts val="3400"/>
              </a:lnSpc>
              <a:buFont typeface="Arial"/>
              <a:buChar char="⚬"/>
            </a:pPr>
            <a:endParaRPr lang="en-US" sz="3600" dirty="0">
              <a:solidFill>
                <a:srgbClr val="545454"/>
              </a:solidFill>
              <a:latin typeface="Poppins"/>
              <a:ea typeface="Poppins"/>
              <a:cs typeface="Poppins"/>
              <a:sym typeface="Poppins"/>
            </a:endParaRPr>
          </a:p>
          <a:p>
            <a:pPr marL="1559574" lvl="2" indent="-519858" algn="l">
              <a:lnSpc>
                <a:spcPts val="3400"/>
              </a:lnSpc>
              <a:buFont typeface="Arial"/>
              <a:buChar char="⚬"/>
            </a:pPr>
            <a:r>
              <a:rPr lang="en-US" sz="3600" dirty="0">
                <a:solidFill>
                  <a:srgbClr val="545454"/>
                </a:solidFill>
                <a:latin typeface="Poppins"/>
                <a:ea typeface="Poppins"/>
                <a:cs typeface="Poppins"/>
                <a:sym typeface="Poppins"/>
              </a:rPr>
              <a:t>Success Indicator:</a:t>
            </a:r>
          </a:p>
          <a:p>
            <a:pPr marL="1559574" lvl="2" indent="-519858" algn="l">
              <a:lnSpc>
                <a:spcPts val="3400"/>
              </a:lnSpc>
              <a:buFont typeface="Arial"/>
              <a:buChar char="⚬"/>
            </a:pPr>
            <a:endParaRPr lang="en-US" sz="3600" dirty="0">
              <a:solidFill>
                <a:srgbClr val="545454"/>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0333" y="2554179"/>
            <a:ext cx="5896529" cy="2754307"/>
            <a:chOff x="0" y="0"/>
            <a:chExt cx="1552995" cy="725414"/>
          </a:xfrm>
        </p:grpSpPr>
        <p:sp>
          <p:nvSpPr>
            <p:cNvPr id="3" name="Freeform 3"/>
            <p:cNvSpPr/>
            <p:nvPr/>
          </p:nvSpPr>
          <p:spPr>
            <a:xfrm>
              <a:off x="0" y="0"/>
              <a:ext cx="1552995" cy="725414"/>
            </a:xfrm>
            <a:custGeom>
              <a:avLst/>
              <a:gdLst/>
              <a:ahLst/>
              <a:cxnLst/>
              <a:rect l="l" t="t" r="r" b="b"/>
              <a:pathLst>
                <a:path w="1552995" h="725414">
                  <a:moveTo>
                    <a:pt x="66961" y="0"/>
                  </a:moveTo>
                  <a:lnTo>
                    <a:pt x="1486034" y="0"/>
                  </a:lnTo>
                  <a:cubicBezTo>
                    <a:pt x="1503793" y="0"/>
                    <a:pt x="1520825" y="7055"/>
                    <a:pt x="1533383" y="19612"/>
                  </a:cubicBezTo>
                  <a:cubicBezTo>
                    <a:pt x="1545941" y="32170"/>
                    <a:pt x="1552995" y="49202"/>
                    <a:pt x="1552995" y="66961"/>
                  </a:cubicBezTo>
                  <a:lnTo>
                    <a:pt x="1552995" y="658453"/>
                  </a:lnTo>
                  <a:cubicBezTo>
                    <a:pt x="1552995" y="676212"/>
                    <a:pt x="1545941" y="693244"/>
                    <a:pt x="1533383" y="705802"/>
                  </a:cubicBezTo>
                  <a:cubicBezTo>
                    <a:pt x="1520825" y="718359"/>
                    <a:pt x="1503793" y="725414"/>
                    <a:pt x="1486034" y="725414"/>
                  </a:cubicBezTo>
                  <a:lnTo>
                    <a:pt x="66961" y="725414"/>
                  </a:lnTo>
                  <a:cubicBezTo>
                    <a:pt x="49202" y="725414"/>
                    <a:pt x="32170" y="718359"/>
                    <a:pt x="19612" y="705802"/>
                  </a:cubicBezTo>
                  <a:cubicBezTo>
                    <a:pt x="7055" y="693244"/>
                    <a:pt x="0" y="676212"/>
                    <a:pt x="0" y="658453"/>
                  </a:cubicBezTo>
                  <a:lnTo>
                    <a:pt x="0" y="66961"/>
                  </a:lnTo>
                  <a:cubicBezTo>
                    <a:pt x="0" y="49202"/>
                    <a:pt x="7055" y="32170"/>
                    <a:pt x="19612" y="19612"/>
                  </a:cubicBezTo>
                  <a:cubicBezTo>
                    <a:pt x="32170" y="7055"/>
                    <a:pt x="49202" y="0"/>
                    <a:pt x="66961" y="0"/>
                  </a:cubicBezTo>
                  <a:close/>
                </a:path>
              </a:pathLst>
            </a:custGeom>
            <a:solidFill>
              <a:srgbClr val="0684B3"/>
            </a:solidFill>
          </p:spPr>
          <p:txBody>
            <a:bodyPr/>
            <a:lstStyle/>
            <a:p>
              <a:endParaRPr lang="en-US"/>
            </a:p>
          </p:txBody>
        </p:sp>
        <p:sp>
          <p:nvSpPr>
            <p:cNvPr id="4" name="TextBox 4"/>
            <p:cNvSpPr txBox="1"/>
            <p:nvPr/>
          </p:nvSpPr>
          <p:spPr>
            <a:xfrm>
              <a:off x="0" y="0"/>
              <a:ext cx="1552995" cy="725414"/>
            </a:xfrm>
            <a:prstGeom prst="rect">
              <a:avLst/>
            </a:prstGeom>
          </p:spPr>
          <p:txBody>
            <a:bodyPr lIns="50800" tIns="50800" rIns="50800" bIns="50800" rtlCol="0" anchor="ctr"/>
            <a:lstStyle/>
            <a:p>
              <a:pPr algn="ctr">
                <a:lnSpc>
                  <a:spcPts val="3219"/>
                </a:lnSpc>
              </a:pPr>
              <a:endParaRPr/>
            </a:p>
          </p:txBody>
        </p:sp>
      </p:grpSp>
      <p:grpSp>
        <p:nvGrpSpPr>
          <p:cNvPr id="5" name="Group 5"/>
          <p:cNvGrpSpPr/>
          <p:nvPr/>
        </p:nvGrpSpPr>
        <p:grpSpPr>
          <a:xfrm>
            <a:off x="0" y="9279198"/>
            <a:ext cx="16013056" cy="981075"/>
            <a:chOff x="0" y="0"/>
            <a:chExt cx="4217430" cy="258390"/>
          </a:xfrm>
        </p:grpSpPr>
        <p:sp>
          <p:nvSpPr>
            <p:cNvPr id="6" name="Freeform 6"/>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9" name="TextBox 9"/>
          <p:cNvSpPr txBox="1"/>
          <p:nvPr/>
        </p:nvSpPr>
        <p:spPr>
          <a:xfrm>
            <a:off x="4750687" y="343335"/>
            <a:ext cx="8786626" cy="1082675"/>
          </a:xfrm>
          <a:prstGeom prst="rect">
            <a:avLst/>
          </a:prstGeom>
        </p:spPr>
        <p:txBody>
          <a:bodyPr lIns="0" tIns="0" rIns="0" bIns="0" rtlCol="0" anchor="t">
            <a:spAutoFit/>
          </a:bodyPr>
          <a:lstStyle/>
          <a:p>
            <a:pPr algn="ctr">
              <a:lnSpc>
                <a:spcPts val="4000"/>
              </a:lnSpc>
            </a:pPr>
            <a:r>
              <a:rPr lang="en-US" sz="4000" b="1">
                <a:solidFill>
                  <a:srgbClr val="0B89B8"/>
                </a:solidFill>
                <a:latin typeface="Poppins Bold"/>
                <a:ea typeface="Poppins Bold"/>
                <a:cs typeface="Poppins Bold"/>
                <a:sym typeface="Poppins Bold"/>
              </a:rPr>
              <a:t>EFFECTIVE RESOURCE DEVELOPMENT </a:t>
            </a:r>
          </a:p>
        </p:txBody>
      </p:sp>
      <p:sp>
        <p:nvSpPr>
          <p:cNvPr id="10" name="TextBox 10"/>
          <p:cNvSpPr txBox="1"/>
          <p:nvPr/>
        </p:nvSpPr>
        <p:spPr>
          <a:xfrm>
            <a:off x="608275" y="2705100"/>
            <a:ext cx="5838587" cy="1386980"/>
          </a:xfrm>
          <a:prstGeom prst="rect">
            <a:avLst/>
          </a:prstGeom>
        </p:spPr>
        <p:txBody>
          <a:bodyPr lIns="0" tIns="0" rIns="0" bIns="0" rtlCol="0" anchor="t">
            <a:spAutoFit/>
          </a:bodyPr>
          <a:lstStyle/>
          <a:p>
            <a:pPr algn="ctr">
              <a:lnSpc>
                <a:spcPts val="5105"/>
              </a:lnSpc>
            </a:pPr>
            <a:r>
              <a:rPr lang="en-US" sz="5105" b="1" dirty="0">
                <a:solidFill>
                  <a:srgbClr val="FFFFFF"/>
                </a:solidFill>
                <a:latin typeface="Poppins Bold"/>
                <a:ea typeface="Poppins Bold"/>
                <a:cs typeface="Poppins Bold"/>
                <a:sym typeface="Poppins Bold"/>
              </a:rPr>
              <a:t>BOARD &amp; STAFF ROLES</a:t>
            </a:r>
          </a:p>
        </p:txBody>
      </p:sp>
      <p:sp>
        <p:nvSpPr>
          <p:cNvPr id="11" name="TextBox 11"/>
          <p:cNvSpPr txBox="1"/>
          <p:nvPr/>
        </p:nvSpPr>
        <p:spPr>
          <a:xfrm>
            <a:off x="7138722" y="2655023"/>
            <a:ext cx="11145866" cy="5334794"/>
          </a:xfrm>
          <a:prstGeom prst="rect">
            <a:avLst/>
          </a:prstGeom>
        </p:spPr>
        <p:txBody>
          <a:bodyPr lIns="0" tIns="0" rIns="0" bIns="0" rtlCol="0" anchor="t">
            <a:spAutoFit/>
          </a:bodyPr>
          <a:lstStyle/>
          <a:p>
            <a:pPr marL="779787" lvl="1" indent="-389894" algn="l">
              <a:lnSpc>
                <a:spcPts val="3200"/>
              </a:lnSpc>
              <a:buFont typeface="Arial"/>
              <a:buChar char="•"/>
            </a:pPr>
            <a:r>
              <a:rPr lang="en-US" sz="3600" b="1" dirty="0">
                <a:solidFill>
                  <a:srgbClr val="0B89B8"/>
                </a:solidFill>
                <a:latin typeface="Poppins Bold"/>
                <a:ea typeface="Poppins Bold"/>
                <a:cs typeface="Poppins Bold"/>
                <a:sym typeface="Poppins Bold"/>
              </a:rPr>
              <a:t>Board Will Contribute By:</a:t>
            </a:r>
          </a:p>
          <a:p>
            <a:pPr marL="779787" lvl="1" indent="-389894" algn="l">
              <a:lnSpc>
                <a:spcPts val="3200"/>
              </a:lnSpc>
              <a:buFont typeface="Arial"/>
              <a:buChar char="•"/>
            </a:pPr>
            <a:endParaRPr lang="en-US" sz="3600" b="1" dirty="0">
              <a:solidFill>
                <a:srgbClr val="0B89B8"/>
              </a:solidFill>
              <a:latin typeface="Poppins Bold"/>
              <a:ea typeface="Poppins Bold"/>
              <a:cs typeface="Poppins Bold"/>
              <a:sym typeface="Poppins Bold"/>
            </a:endParaRPr>
          </a:p>
          <a:p>
            <a:pPr marL="1559574" lvl="2" indent="-519858" algn="l">
              <a:lnSpc>
                <a:spcPts val="3200"/>
              </a:lnSpc>
              <a:buFont typeface="Arial"/>
              <a:buChar char="⚬"/>
            </a:pPr>
            <a:r>
              <a:rPr lang="en-US" sz="2800" dirty="0">
                <a:solidFill>
                  <a:srgbClr val="545454"/>
                </a:solidFill>
                <a:latin typeface="Poppins"/>
                <a:ea typeface="Poppins"/>
                <a:cs typeface="Poppins"/>
                <a:sym typeface="Poppins"/>
              </a:rPr>
              <a:t>Opening doors / introductions</a:t>
            </a:r>
          </a:p>
          <a:p>
            <a:pPr marL="1559574" lvl="2" indent="-519858" algn="l">
              <a:lnSpc>
                <a:spcPts val="3200"/>
              </a:lnSpc>
              <a:buFont typeface="Arial"/>
              <a:buChar char="⚬"/>
            </a:pPr>
            <a:r>
              <a:rPr lang="en-US" sz="2800" dirty="0">
                <a:solidFill>
                  <a:srgbClr val="545454"/>
                </a:solidFill>
                <a:latin typeface="Poppins"/>
                <a:ea typeface="Poppins"/>
                <a:cs typeface="Poppins"/>
                <a:sym typeface="Poppins"/>
              </a:rPr>
              <a:t>Policy or risk oversight</a:t>
            </a:r>
          </a:p>
          <a:p>
            <a:pPr marL="1559574" lvl="2" indent="-519858" algn="l">
              <a:lnSpc>
                <a:spcPts val="3200"/>
              </a:lnSpc>
              <a:buFont typeface="Arial"/>
              <a:buChar char="⚬"/>
            </a:pPr>
            <a:r>
              <a:rPr lang="en-US" sz="2800" dirty="0">
                <a:solidFill>
                  <a:srgbClr val="545454"/>
                </a:solidFill>
                <a:latin typeface="Poppins"/>
                <a:ea typeface="Poppins"/>
                <a:cs typeface="Poppins"/>
                <a:sym typeface="Poppins"/>
              </a:rPr>
              <a:t>Fundraising leadership</a:t>
            </a:r>
          </a:p>
          <a:p>
            <a:pPr marL="1559574" lvl="2" indent="-519858" algn="l">
              <a:lnSpc>
                <a:spcPts val="3200"/>
              </a:lnSpc>
              <a:buFont typeface="Arial"/>
              <a:buChar char="⚬"/>
            </a:pPr>
            <a:r>
              <a:rPr lang="en-US" sz="2800" dirty="0">
                <a:solidFill>
                  <a:srgbClr val="545454"/>
                </a:solidFill>
                <a:latin typeface="Poppins"/>
                <a:ea typeface="Poppins"/>
                <a:cs typeface="Poppins"/>
                <a:sym typeface="Poppins"/>
              </a:rPr>
              <a:t>Strategic decision-making</a:t>
            </a:r>
          </a:p>
          <a:p>
            <a:pPr marL="1559574" lvl="2" indent="-519858" algn="l">
              <a:lnSpc>
                <a:spcPts val="3200"/>
              </a:lnSpc>
              <a:buFont typeface="Arial"/>
              <a:buChar char="⚬"/>
            </a:pPr>
            <a:endParaRPr lang="en-US" sz="3600" dirty="0">
              <a:solidFill>
                <a:srgbClr val="545454"/>
              </a:solidFill>
              <a:latin typeface="Poppins"/>
              <a:ea typeface="Poppins"/>
              <a:cs typeface="Poppins"/>
              <a:sym typeface="Poppins"/>
            </a:endParaRPr>
          </a:p>
          <a:p>
            <a:pPr marL="779787" lvl="1" indent="-389894" algn="l">
              <a:lnSpc>
                <a:spcPts val="3200"/>
              </a:lnSpc>
              <a:buFont typeface="Arial"/>
              <a:buChar char="•"/>
            </a:pPr>
            <a:r>
              <a:rPr lang="en-US" sz="3600" b="1" dirty="0">
                <a:solidFill>
                  <a:srgbClr val="0B89B8"/>
                </a:solidFill>
                <a:latin typeface="Poppins Bold"/>
                <a:ea typeface="Poppins Bold"/>
                <a:cs typeface="Poppins Bold"/>
                <a:sym typeface="Poppins Bold"/>
              </a:rPr>
              <a:t>Staff Will Contribute By:</a:t>
            </a:r>
          </a:p>
          <a:p>
            <a:pPr marL="779787" lvl="1" indent="-389894" algn="l">
              <a:lnSpc>
                <a:spcPts val="3200"/>
              </a:lnSpc>
              <a:buFont typeface="Arial"/>
              <a:buChar char="•"/>
            </a:pPr>
            <a:endParaRPr lang="en-US" sz="3600" b="1" dirty="0">
              <a:solidFill>
                <a:srgbClr val="0B89B8"/>
              </a:solidFill>
              <a:latin typeface="Poppins Bold"/>
              <a:ea typeface="Poppins Bold"/>
              <a:cs typeface="Poppins Bold"/>
              <a:sym typeface="Poppins Bold"/>
            </a:endParaRPr>
          </a:p>
          <a:p>
            <a:pPr marL="1559574" lvl="2" indent="-519858" algn="l">
              <a:lnSpc>
                <a:spcPts val="3200"/>
              </a:lnSpc>
              <a:buFont typeface="Arial"/>
              <a:buChar char="⚬"/>
            </a:pPr>
            <a:r>
              <a:rPr lang="en-US" sz="2800" dirty="0">
                <a:solidFill>
                  <a:srgbClr val="545454"/>
                </a:solidFill>
                <a:latin typeface="Poppins"/>
                <a:ea typeface="Poppins"/>
                <a:cs typeface="Poppins"/>
                <a:sym typeface="Poppins"/>
              </a:rPr>
              <a:t>Execution &amp; operations</a:t>
            </a:r>
          </a:p>
          <a:p>
            <a:pPr marL="1559574" lvl="2" indent="-519858" algn="l">
              <a:lnSpc>
                <a:spcPts val="3200"/>
              </a:lnSpc>
              <a:buFont typeface="Arial"/>
              <a:buChar char="⚬"/>
            </a:pPr>
            <a:r>
              <a:rPr lang="en-US" sz="2800" dirty="0">
                <a:solidFill>
                  <a:srgbClr val="545454"/>
                </a:solidFill>
                <a:latin typeface="Poppins"/>
                <a:ea typeface="Poppins"/>
                <a:cs typeface="Poppins"/>
                <a:sym typeface="Poppins"/>
              </a:rPr>
              <a:t>Data &amp; analysis</a:t>
            </a:r>
          </a:p>
          <a:p>
            <a:pPr marL="1559574" lvl="2" indent="-519858" algn="l">
              <a:lnSpc>
                <a:spcPts val="3200"/>
              </a:lnSpc>
              <a:buFont typeface="Arial"/>
              <a:buChar char="⚬"/>
            </a:pPr>
            <a:r>
              <a:rPr lang="en-US" sz="2800" dirty="0">
                <a:solidFill>
                  <a:srgbClr val="545454"/>
                </a:solidFill>
                <a:latin typeface="Poppins"/>
                <a:ea typeface="Poppins"/>
                <a:cs typeface="Poppins"/>
                <a:sym typeface="Poppins"/>
              </a:rPr>
              <a:t>Relationship management</a:t>
            </a:r>
          </a:p>
          <a:p>
            <a:pPr marL="1559574" lvl="2" indent="-519858" algn="l">
              <a:lnSpc>
                <a:spcPts val="3200"/>
              </a:lnSpc>
              <a:buFont typeface="Arial"/>
              <a:buChar char="⚬"/>
            </a:pPr>
            <a:r>
              <a:rPr lang="en-US" sz="2800" dirty="0">
                <a:solidFill>
                  <a:srgbClr val="545454"/>
                </a:solidFill>
                <a:latin typeface="Poppins"/>
                <a:ea typeface="Poppins"/>
                <a:cs typeface="Poppins"/>
                <a:sym typeface="Poppins"/>
              </a:rPr>
              <a:t>Program alignment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5836" y="1714500"/>
            <a:ext cx="5698278" cy="2666195"/>
            <a:chOff x="0" y="0"/>
            <a:chExt cx="1500781" cy="702208"/>
          </a:xfrm>
        </p:grpSpPr>
        <p:sp>
          <p:nvSpPr>
            <p:cNvPr id="3" name="Freeform 3"/>
            <p:cNvSpPr/>
            <p:nvPr/>
          </p:nvSpPr>
          <p:spPr>
            <a:xfrm>
              <a:off x="0" y="0"/>
              <a:ext cx="1500781" cy="702208"/>
            </a:xfrm>
            <a:custGeom>
              <a:avLst/>
              <a:gdLst/>
              <a:ahLst/>
              <a:cxnLst/>
              <a:rect l="l" t="t" r="r" b="b"/>
              <a:pathLst>
                <a:path w="1500781" h="702208">
                  <a:moveTo>
                    <a:pt x="69291" y="0"/>
                  </a:moveTo>
                  <a:lnTo>
                    <a:pt x="1431490" y="0"/>
                  </a:lnTo>
                  <a:cubicBezTo>
                    <a:pt x="1469758" y="0"/>
                    <a:pt x="1500781" y="31023"/>
                    <a:pt x="1500781" y="69291"/>
                  </a:cubicBezTo>
                  <a:lnTo>
                    <a:pt x="1500781" y="632917"/>
                  </a:lnTo>
                  <a:cubicBezTo>
                    <a:pt x="1500781" y="651294"/>
                    <a:pt x="1493481" y="668918"/>
                    <a:pt x="1480486" y="681913"/>
                  </a:cubicBezTo>
                  <a:cubicBezTo>
                    <a:pt x="1467492" y="694907"/>
                    <a:pt x="1449867" y="702208"/>
                    <a:pt x="1431490" y="702208"/>
                  </a:cubicBezTo>
                  <a:lnTo>
                    <a:pt x="69291" y="702208"/>
                  </a:lnTo>
                  <a:cubicBezTo>
                    <a:pt x="31023" y="702208"/>
                    <a:pt x="0" y="671185"/>
                    <a:pt x="0" y="632917"/>
                  </a:cubicBezTo>
                  <a:lnTo>
                    <a:pt x="0" y="69291"/>
                  </a:lnTo>
                  <a:cubicBezTo>
                    <a:pt x="0" y="31023"/>
                    <a:pt x="31023" y="0"/>
                    <a:pt x="69291" y="0"/>
                  </a:cubicBezTo>
                  <a:close/>
                </a:path>
              </a:pathLst>
            </a:custGeom>
            <a:solidFill>
              <a:srgbClr val="0684B3"/>
            </a:solidFill>
          </p:spPr>
          <p:txBody>
            <a:bodyPr/>
            <a:lstStyle/>
            <a:p>
              <a:endParaRPr lang="en-US"/>
            </a:p>
          </p:txBody>
        </p:sp>
        <p:sp>
          <p:nvSpPr>
            <p:cNvPr id="4" name="TextBox 4"/>
            <p:cNvSpPr txBox="1"/>
            <p:nvPr/>
          </p:nvSpPr>
          <p:spPr>
            <a:xfrm>
              <a:off x="0" y="0"/>
              <a:ext cx="1500781" cy="702208"/>
            </a:xfrm>
            <a:prstGeom prst="rect">
              <a:avLst/>
            </a:prstGeom>
          </p:spPr>
          <p:txBody>
            <a:bodyPr lIns="50800" tIns="50800" rIns="50800" bIns="50800" rtlCol="0" anchor="ctr"/>
            <a:lstStyle/>
            <a:p>
              <a:pPr algn="ctr">
                <a:lnSpc>
                  <a:spcPts val="3219"/>
                </a:lnSpc>
              </a:pPr>
              <a:endParaRPr/>
            </a:p>
          </p:txBody>
        </p:sp>
      </p:grpSp>
      <p:grpSp>
        <p:nvGrpSpPr>
          <p:cNvPr id="5" name="Group 5"/>
          <p:cNvGrpSpPr/>
          <p:nvPr/>
        </p:nvGrpSpPr>
        <p:grpSpPr>
          <a:xfrm>
            <a:off x="0" y="9305925"/>
            <a:ext cx="16013060" cy="981075"/>
            <a:chOff x="0" y="0"/>
            <a:chExt cx="4217431" cy="258390"/>
          </a:xfrm>
        </p:grpSpPr>
        <p:sp>
          <p:nvSpPr>
            <p:cNvPr id="6" name="Freeform 6"/>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9" name="TextBox 9"/>
          <p:cNvSpPr txBox="1"/>
          <p:nvPr/>
        </p:nvSpPr>
        <p:spPr>
          <a:xfrm>
            <a:off x="4750687" y="343335"/>
            <a:ext cx="8786626" cy="1082675"/>
          </a:xfrm>
          <a:prstGeom prst="rect">
            <a:avLst/>
          </a:prstGeom>
        </p:spPr>
        <p:txBody>
          <a:bodyPr lIns="0" tIns="0" rIns="0" bIns="0" rtlCol="0" anchor="t">
            <a:spAutoFit/>
          </a:bodyPr>
          <a:lstStyle/>
          <a:p>
            <a:pPr algn="ctr">
              <a:lnSpc>
                <a:spcPts val="4000"/>
              </a:lnSpc>
            </a:pPr>
            <a:r>
              <a:rPr lang="en-US" sz="4000" b="1" dirty="0">
                <a:solidFill>
                  <a:srgbClr val="0B89B8"/>
                </a:solidFill>
                <a:latin typeface="Poppins Bold"/>
                <a:ea typeface="Poppins Bold"/>
                <a:cs typeface="Poppins Bold"/>
                <a:sym typeface="Poppins Bold"/>
              </a:rPr>
              <a:t>EFFECTIVE RESOURCE DEVELOPMENT </a:t>
            </a:r>
          </a:p>
        </p:txBody>
      </p:sp>
      <p:sp>
        <p:nvSpPr>
          <p:cNvPr id="10" name="TextBox 10"/>
          <p:cNvSpPr txBox="1"/>
          <p:nvPr/>
        </p:nvSpPr>
        <p:spPr>
          <a:xfrm>
            <a:off x="216725" y="2277861"/>
            <a:ext cx="6036499" cy="1610763"/>
          </a:xfrm>
          <a:prstGeom prst="rect">
            <a:avLst/>
          </a:prstGeom>
        </p:spPr>
        <p:txBody>
          <a:bodyPr lIns="0" tIns="0" rIns="0" bIns="0" rtlCol="0" anchor="t">
            <a:spAutoFit/>
          </a:bodyPr>
          <a:lstStyle/>
          <a:p>
            <a:pPr algn="ctr">
              <a:lnSpc>
                <a:spcPts val="6003"/>
              </a:lnSpc>
            </a:pPr>
            <a:r>
              <a:rPr lang="en-US" sz="6003" b="1" dirty="0">
                <a:solidFill>
                  <a:srgbClr val="FFFFFF"/>
                </a:solidFill>
                <a:latin typeface="Poppins Bold"/>
                <a:ea typeface="Poppins Bold"/>
                <a:cs typeface="Poppins Bold"/>
                <a:sym typeface="Poppins Bold"/>
              </a:rPr>
              <a:t>KEY TAKEAWAYS</a:t>
            </a:r>
          </a:p>
        </p:txBody>
      </p:sp>
      <p:sp>
        <p:nvSpPr>
          <p:cNvPr id="11" name="TextBox 11"/>
          <p:cNvSpPr txBox="1"/>
          <p:nvPr/>
        </p:nvSpPr>
        <p:spPr>
          <a:xfrm>
            <a:off x="6546734" y="1143471"/>
            <a:ext cx="10750665" cy="9143529"/>
          </a:xfrm>
          <a:prstGeom prst="rect">
            <a:avLst/>
          </a:prstGeom>
        </p:spPr>
        <p:txBody>
          <a:bodyPr wrap="square" lIns="0" tIns="0" rIns="0" bIns="0" rtlCol="0" anchor="t">
            <a:spAutoFit/>
          </a:bodyPr>
          <a:lstStyle/>
          <a:p>
            <a:pPr marL="992632" lvl="1" indent="-496316" algn="l">
              <a:lnSpc>
                <a:spcPts val="5517"/>
              </a:lnSpc>
              <a:buFont typeface="Arial"/>
              <a:buChar char="•"/>
            </a:pPr>
            <a:endParaRPr lang="en-US" sz="3200" dirty="0">
              <a:solidFill>
                <a:srgbClr val="545454"/>
              </a:solidFill>
              <a:latin typeface="Poppins"/>
              <a:ea typeface="Poppins"/>
              <a:cs typeface="Poppins"/>
              <a:sym typeface="Poppins"/>
            </a:endParaRPr>
          </a:p>
          <a:p>
            <a:pPr marL="992632" lvl="1" indent="-496316" algn="l">
              <a:lnSpc>
                <a:spcPts val="5517"/>
              </a:lnSpc>
              <a:buFont typeface="Arial"/>
              <a:buChar char="•"/>
            </a:pPr>
            <a:r>
              <a:rPr lang="en-US" sz="3600" dirty="0">
                <a:solidFill>
                  <a:srgbClr val="545454"/>
                </a:solidFill>
                <a:latin typeface="Poppins"/>
                <a:ea typeface="Poppins"/>
                <a:cs typeface="Poppins"/>
                <a:sym typeface="Poppins"/>
              </a:rPr>
              <a:t>Funding diversification is critical for the financial health of nonprofits.</a:t>
            </a:r>
          </a:p>
          <a:p>
            <a:pPr marL="992632" lvl="1" indent="-496316" algn="l">
              <a:lnSpc>
                <a:spcPts val="5517"/>
              </a:lnSpc>
              <a:buFont typeface="Arial"/>
              <a:buChar char="•"/>
            </a:pPr>
            <a:endParaRPr lang="en-US" sz="3600" dirty="0">
              <a:solidFill>
                <a:srgbClr val="545454"/>
              </a:solidFill>
              <a:latin typeface="Poppins"/>
              <a:ea typeface="Poppins"/>
              <a:cs typeface="Poppins"/>
              <a:sym typeface="Poppins"/>
            </a:endParaRPr>
          </a:p>
          <a:p>
            <a:pPr marL="992632" lvl="1" indent="-496316" algn="l">
              <a:lnSpc>
                <a:spcPts val="5517"/>
              </a:lnSpc>
              <a:buFont typeface="Arial"/>
              <a:buChar char="•"/>
            </a:pPr>
            <a:r>
              <a:rPr lang="en-US" sz="3600" dirty="0">
                <a:solidFill>
                  <a:srgbClr val="545454"/>
                </a:solidFill>
                <a:latin typeface="Poppins"/>
                <a:ea typeface="Poppins"/>
                <a:cs typeface="Poppins"/>
                <a:sym typeface="Poppins"/>
              </a:rPr>
              <a:t>A well-rounded funding strategy enhances resilience, flexibility, and impact.</a:t>
            </a:r>
          </a:p>
          <a:p>
            <a:pPr marL="992632" lvl="1" indent="-496316" algn="l">
              <a:lnSpc>
                <a:spcPts val="5517"/>
              </a:lnSpc>
              <a:buFont typeface="Arial"/>
              <a:buChar char="•"/>
            </a:pPr>
            <a:endParaRPr lang="en-US" sz="3600" dirty="0">
              <a:solidFill>
                <a:srgbClr val="545454"/>
              </a:solidFill>
              <a:latin typeface="Poppins"/>
              <a:ea typeface="Poppins"/>
              <a:cs typeface="Poppins"/>
              <a:sym typeface="Poppins"/>
            </a:endParaRPr>
          </a:p>
          <a:p>
            <a:pPr marL="992632" lvl="1" indent="-496316" algn="l">
              <a:lnSpc>
                <a:spcPts val="5517"/>
              </a:lnSpc>
              <a:buFont typeface="Arial"/>
              <a:buChar char="•"/>
            </a:pPr>
            <a:r>
              <a:rPr lang="en-US" sz="3600" dirty="0">
                <a:solidFill>
                  <a:srgbClr val="545454"/>
                </a:solidFill>
                <a:latin typeface="Poppins"/>
                <a:ea typeface="Poppins"/>
                <a:cs typeface="Poppins"/>
                <a:sym typeface="Poppins"/>
              </a:rPr>
              <a:t>By investing in diverse sources, nonprofits can weather financial challenges while expanding their services.</a:t>
            </a:r>
          </a:p>
          <a:p>
            <a:pPr algn="l">
              <a:lnSpc>
                <a:spcPts val="5517"/>
              </a:lnSpc>
            </a:pPr>
            <a:endParaRPr lang="en-US" sz="4597" dirty="0">
              <a:solidFill>
                <a:srgbClr val="545454"/>
              </a:solidFill>
              <a:latin typeface="Poppins"/>
              <a:ea typeface="Poppins"/>
              <a:cs typeface="Poppins"/>
              <a:sym typeface="Poppins"/>
            </a:endParaRPr>
          </a:p>
          <a:p>
            <a:pPr algn="l">
              <a:lnSpc>
                <a:spcPts val="5355"/>
              </a:lnSpc>
            </a:pPr>
            <a:endParaRPr lang="en-US" sz="4597" dirty="0">
              <a:solidFill>
                <a:srgbClr val="545454"/>
              </a:solidFill>
              <a:latin typeface="Poppins"/>
              <a:ea typeface="Poppins"/>
              <a:cs typeface="Poppins"/>
              <a:sym typeface="Poppins"/>
            </a:endParaRPr>
          </a:p>
          <a:p>
            <a:pPr algn="l">
              <a:lnSpc>
                <a:spcPts val="5355"/>
              </a:lnSpc>
            </a:pPr>
            <a:endParaRPr lang="en-US" sz="4597" dirty="0">
              <a:solidFill>
                <a:srgbClr val="545454"/>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305925"/>
            <a:ext cx="16013060" cy="981075"/>
            <a:chOff x="0" y="0"/>
            <a:chExt cx="4217431" cy="258390"/>
          </a:xfrm>
        </p:grpSpPr>
        <p:sp>
          <p:nvSpPr>
            <p:cNvPr id="3" name="Freeform 3"/>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4" name="TextBox 4"/>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8" name="TextBox 8"/>
          <p:cNvSpPr txBox="1"/>
          <p:nvPr/>
        </p:nvSpPr>
        <p:spPr>
          <a:xfrm>
            <a:off x="487886" y="4143430"/>
            <a:ext cx="6036499" cy="1610763"/>
          </a:xfrm>
          <a:prstGeom prst="rect">
            <a:avLst/>
          </a:prstGeom>
        </p:spPr>
        <p:txBody>
          <a:bodyPr lIns="0" tIns="0" rIns="0" bIns="0" rtlCol="0" anchor="t">
            <a:spAutoFit/>
          </a:bodyPr>
          <a:lstStyle/>
          <a:p>
            <a:pPr algn="ctr">
              <a:lnSpc>
                <a:spcPts val="6003"/>
              </a:lnSpc>
            </a:pPr>
            <a:r>
              <a:rPr lang="en-US" sz="6003" b="1" dirty="0">
                <a:solidFill>
                  <a:srgbClr val="FFFFFF"/>
                </a:solidFill>
                <a:latin typeface="Poppins Bold"/>
                <a:ea typeface="Poppins Bold"/>
                <a:cs typeface="Poppins Bold"/>
                <a:sym typeface="Poppins Bold"/>
              </a:rPr>
              <a:t>KEY TAKEAWAYS</a:t>
            </a:r>
          </a:p>
        </p:txBody>
      </p:sp>
      <p:sp>
        <p:nvSpPr>
          <p:cNvPr id="9" name="TextBox 9"/>
          <p:cNvSpPr txBox="1"/>
          <p:nvPr/>
        </p:nvSpPr>
        <p:spPr>
          <a:xfrm>
            <a:off x="3506135" y="2705100"/>
            <a:ext cx="10620170" cy="1637821"/>
          </a:xfrm>
          <a:prstGeom prst="rect">
            <a:avLst/>
          </a:prstGeom>
        </p:spPr>
        <p:txBody>
          <a:bodyPr lIns="0" tIns="0" rIns="0" bIns="0" rtlCol="0" anchor="t">
            <a:spAutoFit/>
          </a:bodyPr>
          <a:lstStyle/>
          <a:p>
            <a:pPr algn="ctr">
              <a:lnSpc>
                <a:spcPts val="12399"/>
              </a:lnSpc>
            </a:pPr>
            <a:r>
              <a:rPr lang="en-US" sz="12399" b="1" dirty="0">
                <a:solidFill>
                  <a:srgbClr val="2473A8"/>
                </a:solidFill>
                <a:latin typeface="Poppins Medium" panose="00000600000000000000" pitchFamily="2" charset="0"/>
                <a:ea typeface="Poppins Bold"/>
                <a:cs typeface="Poppins Medium" panose="00000600000000000000" pitchFamily="2" charset="0"/>
                <a:sym typeface="Poppins Bold"/>
              </a:rPr>
              <a:t>THANK YOU</a:t>
            </a:r>
          </a:p>
        </p:txBody>
      </p:sp>
      <p:sp>
        <p:nvSpPr>
          <p:cNvPr id="5" name="TextBox 4">
            <a:extLst>
              <a:ext uri="{FF2B5EF4-FFF2-40B4-BE49-F238E27FC236}">
                <a16:creationId xmlns:a16="http://schemas.microsoft.com/office/drawing/2014/main" id="{67572347-5685-8C94-3A46-A77209DA3F12}"/>
              </a:ext>
            </a:extLst>
          </p:cNvPr>
          <p:cNvSpPr txBox="1"/>
          <p:nvPr/>
        </p:nvSpPr>
        <p:spPr>
          <a:xfrm>
            <a:off x="4419600" y="4948811"/>
            <a:ext cx="10620170" cy="2400657"/>
          </a:xfrm>
          <a:prstGeom prst="rect">
            <a:avLst/>
          </a:prstGeom>
          <a:noFill/>
        </p:spPr>
        <p:txBody>
          <a:bodyPr wrap="square" rtlCol="0">
            <a:spAutoFit/>
          </a:bodyPr>
          <a:lstStyle/>
          <a:p>
            <a:r>
              <a:rPr lang="en-US" sz="4400" dirty="0">
                <a:latin typeface="Poppins" panose="00000500000000000000" pitchFamily="2" charset="0"/>
                <a:cs typeface="Poppins" panose="00000500000000000000" pitchFamily="2" charset="0"/>
              </a:rPr>
              <a:t>Mary Beth McIntire </a:t>
            </a:r>
          </a:p>
          <a:p>
            <a:r>
              <a:rPr lang="en-US" sz="4400" dirty="0">
                <a:latin typeface="Poppins" panose="00000500000000000000" pitchFamily="2" charset="0"/>
                <a:cs typeface="Poppins" panose="00000500000000000000" pitchFamily="2" charset="0"/>
                <a:hlinkClick r:id="rId2"/>
              </a:rPr>
              <a:t>marybethmcintire@gmail.com</a:t>
            </a:r>
            <a:endParaRPr lang="en-US" sz="4400" dirty="0">
              <a:latin typeface="Poppins" panose="00000500000000000000" pitchFamily="2" charset="0"/>
              <a:cs typeface="Poppins" panose="00000500000000000000" pitchFamily="2" charset="0"/>
            </a:endParaRPr>
          </a:p>
          <a:p>
            <a:r>
              <a:rPr lang="en-US" sz="4400" dirty="0">
                <a:latin typeface="Poppins" panose="00000500000000000000" pitchFamily="2" charset="0"/>
                <a:cs typeface="Poppins" panose="00000500000000000000" pitchFamily="2" charset="0"/>
              </a:rPr>
              <a:t>804-513-4876</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cxnSp>
        <p:nvCxnSpPr>
          <p:cNvPr id="362" name="Google Shape;362;p74"/>
          <p:cNvCxnSpPr/>
          <p:nvPr/>
        </p:nvCxnSpPr>
        <p:spPr>
          <a:xfrm>
            <a:off x="16771700" y="9447750"/>
            <a:ext cx="0" cy="502200"/>
          </a:xfrm>
          <a:prstGeom prst="straightConnector1">
            <a:avLst/>
          </a:prstGeom>
          <a:noFill/>
          <a:ln w="9525" cap="flat" cmpd="sng">
            <a:solidFill>
              <a:schemeClr val="dk2"/>
            </a:solidFill>
            <a:prstDash val="solid"/>
            <a:round/>
            <a:headEnd type="none" w="med" len="med"/>
            <a:tailEnd type="none" w="med" len="med"/>
          </a:ln>
        </p:spPr>
      </p:cxnSp>
      <p:sp>
        <p:nvSpPr>
          <p:cNvPr id="363" name="Google Shape;363;p74"/>
          <p:cNvSpPr/>
          <p:nvPr/>
        </p:nvSpPr>
        <p:spPr>
          <a:xfrm>
            <a:off x="0" y="9251600"/>
            <a:ext cx="14905800" cy="1035600"/>
          </a:xfrm>
          <a:prstGeom prst="rect">
            <a:avLst/>
          </a:prstGeom>
          <a:solidFill>
            <a:srgbClr val="098DBB"/>
          </a:solidFill>
          <a:ln w="9525" cap="flat" cmpd="sng">
            <a:solidFill>
              <a:srgbClr val="F9FBFD"/>
            </a:solidFill>
            <a:prstDash val="solid"/>
            <a:round/>
            <a:headEnd type="none" w="sm" len="sm"/>
            <a:tailEnd type="none" w="sm" len="sm"/>
          </a:ln>
        </p:spPr>
        <p:txBody>
          <a:bodyPr spcFirstLastPara="1" wrap="square" lIns="182850" tIns="182850" rIns="182850" bIns="182850" anchor="ctr" anchorCtr="0">
            <a:noAutofit/>
          </a:bodyPr>
          <a:lstStyle/>
          <a:p>
            <a:pPr algn="ctr" defTabSz="1828800">
              <a:buClr>
                <a:srgbClr val="000000"/>
              </a:buClr>
            </a:pPr>
            <a:endParaRPr sz="2800" kern="0">
              <a:solidFill>
                <a:srgbClr val="000000"/>
              </a:solidFill>
              <a:latin typeface="Arial"/>
              <a:cs typeface="Arial"/>
              <a:sym typeface="Arial"/>
            </a:endParaRPr>
          </a:p>
        </p:txBody>
      </p:sp>
      <p:pic>
        <p:nvPicPr>
          <p:cNvPr id="364" name="Google Shape;364;p74" descr="a football player in a green jersey is holding up a letter w while standing on a field . (Provided by Tenor)"/>
          <p:cNvPicPr preferRelativeResize="0"/>
          <p:nvPr/>
        </p:nvPicPr>
        <p:blipFill>
          <a:blip r:embed="rId3">
            <a:alphaModFix/>
          </a:blip>
          <a:stretch>
            <a:fillRect/>
          </a:stretch>
        </p:blipFill>
        <p:spPr>
          <a:xfrm>
            <a:off x="4114800" y="3162300"/>
            <a:ext cx="9486900" cy="5334000"/>
          </a:xfrm>
          <a:prstGeom prst="rect">
            <a:avLst/>
          </a:prstGeom>
          <a:noFill/>
          <a:ln>
            <a:noFill/>
          </a:ln>
        </p:spPr>
      </p:pic>
      <p:sp>
        <p:nvSpPr>
          <p:cNvPr id="365" name="Google Shape;365;p74"/>
          <p:cNvSpPr txBox="1"/>
          <p:nvPr/>
        </p:nvSpPr>
        <p:spPr>
          <a:xfrm>
            <a:off x="2286000" y="1537317"/>
            <a:ext cx="11092200" cy="1169490"/>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5200" b="1" kern="0" dirty="0">
                <a:solidFill>
                  <a:srgbClr val="336699"/>
                </a:solidFill>
                <a:latin typeface="Arial"/>
                <a:cs typeface="Arial"/>
                <a:sym typeface="Arial"/>
              </a:rPr>
              <a:t>Session Goals </a:t>
            </a:r>
            <a:endParaRPr sz="5200" b="1" kern="0" dirty="0">
              <a:solidFill>
                <a:srgbClr val="336699"/>
              </a:solidFill>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cxnSp>
        <p:nvCxnSpPr>
          <p:cNvPr id="370" name="Google Shape;370;p75"/>
          <p:cNvCxnSpPr/>
          <p:nvPr/>
        </p:nvCxnSpPr>
        <p:spPr>
          <a:xfrm>
            <a:off x="16771700" y="9447750"/>
            <a:ext cx="0" cy="502200"/>
          </a:xfrm>
          <a:prstGeom prst="straightConnector1">
            <a:avLst/>
          </a:prstGeom>
          <a:noFill/>
          <a:ln w="9525" cap="flat" cmpd="sng">
            <a:solidFill>
              <a:schemeClr val="dk2"/>
            </a:solidFill>
            <a:prstDash val="solid"/>
            <a:round/>
            <a:headEnd type="none" w="med" len="med"/>
            <a:tailEnd type="none" w="med" len="med"/>
          </a:ln>
        </p:spPr>
      </p:cxnSp>
      <p:sp>
        <p:nvSpPr>
          <p:cNvPr id="371" name="Google Shape;371;p75"/>
          <p:cNvSpPr/>
          <p:nvPr/>
        </p:nvSpPr>
        <p:spPr>
          <a:xfrm>
            <a:off x="0" y="9251600"/>
            <a:ext cx="14905800" cy="1035600"/>
          </a:xfrm>
          <a:prstGeom prst="rect">
            <a:avLst/>
          </a:prstGeom>
          <a:solidFill>
            <a:srgbClr val="098DBB"/>
          </a:solidFill>
          <a:ln w="9525" cap="flat" cmpd="sng">
            <a:solidFill>
              <a:srgbClr val="F9FBFD"/>
            </a:solidFill>
            <a:prstDash val="solid"/>
            <a:round/>
            <a:headEnd type="none" w="sm" len="sm"/>
            <a:tailEnd type="none" w="sm" len="sm"/>
          </a:ln>
        </p:spPr>
        <p:txBody>
          <a:bodyPr spcFirstLastPara="1" wrap="square" lIns="182850" tIns="182850" rIns="182850" bIns="182850" anchor="ctr" anchorCtr="0">
            <a:noAutofit/>
          </a:bodyPr>
          <a:lstStyle/>
          <a:p>
            <a:pPr algn="ctr" defTabSz="1828800">
              <a:buClr>
                <a:srgbClr val="000000"/>
              </a:buClr>
            </a:pPr>
            <a:endParaRPr sz="2800" kern="0">
              <a:solidFill>
                <a:srgbClr val="336699"/>
              </a:solidFill>
              <a:latin typeface="Arial"/>
              <a:cs typeface="Arial"/>
              <a:sym typeface="Arial"/>
            </a:endParaRPr>
          </a:p>
        </p:txBody>
      </p:sp>
      <p:sp>
        <p:nvSpPr>
          <p:cNvPr id="372" name="Google Shape;372;p75"/>
          <p:cNvSpPr txBox="1"/>
          <p:nvPr/>
        </p:nvSpPr>
        <p:spPr>
          <a:xfrm>
            <a:off x="1435600" y="704100"/>
            <a:ext cx="13770600" cy="8299647"/>
          </a:xfrm>
          <a:prstGeom prst="rect">
            <a:avLst/>
          </a:prstGeom>
          <a:noFill/>
          <a:ln>
            <a:noFill/>
          </a:ln>
        </p:spPr>
        <p:txBody>
          <a:bodyPr spcFirstLastPara="1" wrap="square" lIns="182850" tIns="182850" rIns="182850" bIns="182850" anchor="t" anchorCtr="0">
            <a:spAutoFit/>
          </a:bodyPr>
          <a:lstStyle/>
          <a:p>
            <a:pPr defTabSz="1828800">
              <a:buClr>
                <a:srgbClr val="000000"/>
              </a:buClr>
            </a:pPr>
            <a:r>
              <a:rPr lang="en" sz="5200" b="1" kern="0" dirty="0">
                <a:solidFill>
                  <a:srgbClr val="336699"/>
                </a:solidFill>
                <a:latin typeface="Arial"/>
                <a:cs typeface="Arial"/>
                <a:sym typeface="Arial"/>
              </a:rPr>
              <a:t>Session Goals</a:t>
            </a:r>
            <a:endParaRPr sz="5200" b="1" kern="0" dirty="0">
              <a:solidFill>
                <a:srgbClr val="336699"/>
              </a:solidFill>
              <a:latin typeface="Arial"/>
              <a:cs typeface="Arial"/>
              <a:sym typeface="Arial"/>
            </a:endParaRPr>
          </a:p>
          <a:p>
            <a:pPr defTabSz="1828800">
              <a:buClr>
                <a:srgbClr val="000000"/>
              </a:buClr>
            </a:pPr>
            <a:endParaRPr sz="3600" kern="0" dirty="0">
              <a:solidFill>
                <a:srgbClr val="595959"/>
              </a:solidFill>
              <a:latin typeface="Arial"/>
              <a:cs typeface="Arial"/>
              <a:sym typeface="Arial"/>
            </a:endParaRPr>
          </a:p>
          <a:p>
            <a:pPr marL="914400" indent="-685800" defTabSz="1828800">
              <a:lnSpc>
                <a:spcPct val="150000"/>
              </a:lnSpc>
              <a:buClr>
                <a:srgbClr val="000000"/>
              </a:buClr>
              <a:buSzPts val="1800"/>
              <a:buFont typeface="Arial"/>
              <a:buChar char="➢"/>
            </a:pPr>
            <a:r>
              <a:rPr lang="en" sz="3600" b="1" i="1" kern="0" dirty="0">
                <a:solidFill>
                  <a:srgbClr val="000000"/>
                </a:solidFill>
                <a:highlight>
                  <a:srgbClr val="FFFFFF"/>
                </a:highlight>
                <a:latin typeface="Arial"/>
                <a:cs typeface="Arial"/>
                <a:sym typeface="Arial"/>
              </a:rPr>
              <a:t>Analyze</a:t>
            </a:r>
            <a:r>
              <a:rPr lang="en" sz="3600" kern="0" dirty="0">
                <a:solidFill>
                  <a:srgbClr val="000000"/>
                </a:solidFill>
                <a:highlight>
                  <a:srgbClr val="FFFFFF"/>
                </a:highlight>
                <a:latin typeface="Arial"/>
                <a:cs typeface="Arial"/>
                <a:sym typeface="Arial"/>
              </a:rPr>
              <a:t> existing revenue portfolios to determine where new  opportunities exist.</a:t>
            </a:r>
            <a:endParaRPr sz="3600" kern="0" dirty="0">
              <a:solidFill>
                <a:srgbClr val="000000"/>
              </a:solidFill>
              <a:highlight>
                <a:srgbClr val="FFFFFF"/>
              </a:highlight>
              <a:latin typeface="Arial"/>
              <a:cs typeface="Arial"/>
              <a:sym typeface="Arial"/>
            </a:endParaRPr>
          </a:p>
          <a:p>
            <a:pPr marL="914400" indent="-685800" defTabSz="1828800">
              <a:lnSpc>
                <a:spcPct val="150000"/>
              </a:lnSpc>
              <a:buClr>
                <a:srgbClr val="000000"/>
              </a:buClr>
              <a:buSzPts val="1800"/>
              <a:buFont typeface="Arial"/>
              <a:buChar char="➢"/>
            </a:pPr>
            <a:r>
              <a:rPr lang="en" sz="3600" kern="0" dirty="0">
                <a:solidFill>
                  <a:srgbClr val="000000"/>
                </a:solidFill>
                <a:highlight>
                  <a:srgbClr val="FFFFFF"/>
                </a:highlight>
                <a:latin typeface="Arial"/>
                <a:cs typeface="Arial"/>
                <a:sym typeface="Arial"/>
              </a:rPr>
              <a:t>Understand how to conduct a </a:t>
            </a:r>
            <a:r>
              <a:rPr lang="en" sz="3600" b="1" i="1" kern="0" dirty="0">
                <a:solidFill>
                  <a:srgbClr val="000000"/>
                </a:solidFill>
                <a:highlight>
                  <a:srgbClr val="FFFFFF"/>
                </a:highlight>
                <a:latin typeface="Arial"/>
                <a:cs typeface="Arial"/>
                <a:sym typeface="Arial"/>
              </a:rPr>
              <a:t>basic assessment </a:t>
            </a:r>
            <a:r>
              <a:rPr lang="en" sz="3600" kern="0" dirty="0">
                <a:solidFill>
                  <a:srgbClr val="000000"/>
                </a:solidFill>
                <a:highlight>
                  <a:srgbClr val="FFFFFF"/>
                </a:highlight>
                <a:latin typeface="Arial"/>
                <a:cs typeface="Arial"/>
                <a:sym typeface="Arial"/>
              </a:rPr>
              <a:t>to examine alternative funding sources and how they may or may not align with organizational mission and capacity.</a:t>
            </a:r>
            <a:endParaRPr sz="3600" kern="0" dirty="0">
              <a:solidFill>
                <a:srgbClr val="000000"/>
              </a:solidFill>
              <a:highlight>
                <a:srgbClr val="FFFFFF"/>
              </a:highlight>
              <a:latin typeface="Arial"/>
              <a:cs typeface="Arial"/>
              <a:sym typeface="Arial"/>
            </a:endParaRPr>
          </a:p>
          <a:p>
            <a:pPr marL="914400" indent="-685800" defTabSz="1828800">
              <a:lnSpc>
                <a:spcPct val="150000"/>
              </a:lnSpc>
              <a:buClr>
                <a:srgbClr val="000000"/>
              </a:buClr>
              <a:buSzPts val="1800"/>
              <a:buFont typeface="Arial"/>
              <a:buChar char="➢"/>
            </a:pPr>
            <a:r>
              <a:rPr lang="en" sz="3600" kern="0" dirty="0">
                <a:solidFill>
                  <a:srgbClr val="000000"/>
                </a:solidFill>
                <a:highlight>
                  <a:srgbClr val="FFFFFF"/>
                </a:highlight>
                <a:latin typeface="Arial"/>
                <a:cs typeface="Arial"/>
                <a:sym typeface="Arial"/>
              </a:rPr>
              <a:t>Develop an initial </a:t>
            </a:r>
            <a:r>
              <a:rPr lang="en" sz="3600" b="1" i="1" kern="0" dirty="0">
                <a:solidFill>
                  <a:srgbClr val="000000"/>
                </a:solidFill>
                <a:highlight>
                  <a:srgbClr val="FFFFFF"/>
                </a:highlight>
                <a:latin typeface="Arial"/>
                <a:cs typeface="Arial"/>
                <a:sym typeface="Arial"/>
              </a:rPr>
              <a:t>action plan</a:t>
            </a:r>
            <a:r>
              <a:rPr lang="en" sz="3600" kern="0" dirty="0">
                <a:solidFill>
                  <a:srgbClr val="000000"/>
                </a:solidFill>
                <a:highlight>
                  <a:srgbClr val="FFFFFF"/>
                </a:highlight>
                <a:latin typeface="Arial"/>
                <a:cs typeface="Arial"/>
                <a:sym typeface="Arial"/>
              </a:rPr>
              <a:t> for implementing a diversified funding strategy that mitigates risk and supports </a:t>
            </a:r>
            <a:endParaRPr sz="3600" kern="0" dirty="0">
              <a:solidFill>
                <a:srgbClr val="000000"/>
              </a:solidFill>
              <a:highlight>
                <a:srgbClr val="FFFFFF"/>
              </a:highlight>
              <a:latin typeface="Arial"/>
              <a:cs typeface="Arial"/>
              <a:sym typeface="Arial"/>
            </a:endParaRPr>
          </a:p>
          <a:p>
            <a:pPr defTabSz="1828800">
              <a:spcBef>
                <a:spcPts val="1600"/>
              </a:spcBef>
              <a:buClr>
                <a:srgbClr val="000000"/>
              </a:buClr>
            </a:pPr>
            <a:endParaRPr sz="3600" kern="0" dirty="0">
              <a:solidFill>
                <a:srgbClr val="595959"/>
              </a:solidFill>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87159"/>
            <a:ext cx="16013060" cy="981075"/>
            <a:chOff x="0" y="0"/>
            <a:chExt cx="4217431" cy="258390"/>
          </a:xfrm>
        </p:grpSpPr>
        <p:sp>
          <p:nvSpPr>
            <p:cNvPr id="3" name="Freeform 3"/>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4" name="TextBox 4"/>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6" name="TextBox 6"/>
          <p:cNvSpPr txBox="1"/>
          <p:nvPr/>
        </p:nvSpPr>
        <p:spPr>
          <a:xfrm>
            <a:off x="11745681" y="2500387"/>
            <a:ext cx="3720203" cy="1082675"/>
          </a:xfrm>
          <a:prstGeom prst="rect">
            <a:avLst/>
          </a:prstGeom>
        </p:spPr>
        <p:txBody>
          <a:bodyPr lIns="0" tIns="0" rIns="0" bIns="0" rtlCol="0" anchor="t">
            <a:spAutoFit/>
          </a:bodyPr>
          <a:lstStyle/>
          <a:p>
            <a:pPr algn="ctr">
              <a:lnSpc>
                <a:spcPts val="4000"/>
              </a:lnSpc>
            </a:pPr>
            <a:r>
              <a:rPr lang="en-US" sz="4000" b="1">
                <a:solidFill>
                  <a:srgbClr val="FFFFFF"/>
                </a:solidFill>
                <a:latin typeface="Poppins Bold"/>
                <a:ea typeface="Poppins Bold"/>
                <a:cs typeface="Poppins Bold"/>
                <a:sym typeface="Poppins Bold"/>
              </a:rPr>
              <a:t>WHY IS IT IMPORTANT? </a:t>
            </a:r>
          </a:p>
        </p:txBody>
      </p:sp>
      <p:sp>
        <p:nvSpPr>
          <p:cNvPr id="7" name="TextBox 7"/>
          <p:cNvSpPr txBox="1"/>
          <p:nvPr/>
        </p:nvSpPr>
        <p:spPr>
          <a:xfrm>
            <a:off x="5973583" y="396916"/>
            <a:ext cx="6716775" cy="1865346"/>
          </a:xfrm>
          <a:prstGeom prst="rect">
            <a:avLst/>
          </a:prstGeom>
        </p:spPr>
        <p:txBody>
          <a:bodyPr lIns="0" tIns="0" rIns="0" bIns="0" rtlCol="0" anchor="t">
            <a:spAutoFit/>
          </a:bodyPr>
          <a:lstStyle/>
          <a:p>
            <a:pPr algn="ctr">
              <a:lnSpc>
                <a:spcPts val="4711"/>
              </a:lnSpc>
            </a:pPr>
            <a:r>
              <a:rPr lang="en-US" sz="4711" b="1" dirty="0">
                <a:solidFill>
                  <a:srgbClr val="0B89B8"/>
                </a:solidFill>
                <a:latin typeface="Poppins Bold"/>
                <a:ea typeface="Poppins Bold"/>
                <a:cs typeface="Poppins Bold"/>
                <a:sym typeface="Poppins Bold"/>
              </a:rPr>
              <a:t>TYPES OF FUNDING SOURCES </a:t>
            </a:r>
          </a:p>
          <a:p>
            <a:pPr algn="ctr">
              <a:lnSpc>
                <a:spcPts val="4711"/>
              </a:lnSpc>
            </a:pPr>
            <a:endParaRPr lang="en-US" sz="4711" b="1" dirty="0">
              <a:solidFill>
                <a:srgbClr val="0B89B8"/>
              </a:solidFill>
              <a:latin typeface="Poppins Bold"/>
              <a:ea typeface="Poppins Bold"/>
              <a:cs typeface="Poppins Bold"/>
              <a:sym typeface="Poppins Bold"/>
            </a:endParaRPr>
          </a:p>
        </p:txBody>
      </p:sp>
      <p:sp>
        <p:nvSpPr>
          <p:cNvPr id="8" name="AutoShape 8"/>
          <p:cNvSpPr/>
          <p:nvPr/>
        </p:nvSpPr>
        <p:spPr>
          <a:xfrm>
            <a:off x="2677773" y="4176937"/>
            <a:ext cx="602065" cy="0"/>
          </a:xfrm>
          <a:prstGeom prst="line">
            <a:avLst/>
          </a:prstGeom>
          <a:ln w="38100" cap="flat">
            <a:solidFill>
              <a:srgbClr val="A6A6A6"/>
            </a:solidFill>
            <a:prstDash val="solid"/>
            <a:headEnd type="none" w="sm" len="sm"/>
            <a:tailEnd type="none" w="sm" len="sm"/>
          </a:ln>
        </p:spPr>
        <p:txBody>
          <a:bodyPr/>
          <a:lstStyle/>
          <a:p>
            <a:endParaRPr lang="en-US"/>
          </a:p>
        </p:txBody>
      </p:sp>
      <p:sp>
        <p:nvSpPr>
          <p:cNvPr id="9" name="AutoShape 9"/>
          <p:cNvSpPr/>
          <p:nvPr/>
        </p:nvSpPr>
        <p:spPr>
          <a:xfrm>
            <a:off x="6555490" y="4279559"/>
            <a:ext cx="896857" cy="0"/>
          </a:xfrm>
          <a:prstGeom prst="line">
            <a:avLst/>
          </a:prstGeom>
          <a:ln w="38100" cap="flat">
            <a:solidFill>
              <a:srgbClr val="A6A6A6"/>
            </a:solidFill>
            <a:prstDash val="solid"/>
            <a:headEnd type="none" w="sm" len="sm"/>
            <a:tailEnd type="none" w="sm" len="sm"/>
          </a:ln>
        </p:spPr>
        <p:txBody>
          <a:bodyPr/>
          <a:lstStyle/>
          <a:p>
            <a:endParaRPr lang="en-US"/>
          </a:p>
        </p:txBody>
      </p:sp>
      <p:sp>
        <p:nvSpPr>
          <p:cNvPr id="10" name="AutoShape 10"/>
          <p:cNvSpPr/>
          <p:nvPr/>
        </p:nvSpPr>
        <p:spPr>
          <a:xfrm>
            <a:off x="14930075" y="4298609"/>
            <a:ext cx="983061" cy="0"/>
          </a:xfrm>
          <a:prstGeom prst="line">
            <a:avLst/>
          </a:prstGeom>
          <a:ln w="38100" cap="flat">
            <a:solidFill>
              <a:srgbClr val="A6A6A6"/>
            </a:solidFill>
            <a:prstDash val="solid"/>
            <a:headEnd type="none" w="sm" len="sm"/>
            <a:tailEnd type="none" w="sm" len="sm"/>
          </a:ln>
        </p:spPr>
        <p:txBody>
          <a:bodyPr/>
          <a:lstStyle/>
          <a:p>
            <a:endParaRPr lang="en-US"/>
          </a:p>
        </p:txBody>
      </p:sp>
      <p:sp>
        <p:nvSpPr>
          <p:cNvPr id="11" name="AutoShape 11"/>
          <p:cNvSpPr/>
          <p:nvPr/>
        </p:nvSpPr>
        <p:spPr>
          <a:xfrm flipH="1" flipV="1">
            <a:off x="10069094" y="4279559"/>
            <a:ext cx="698813" cy="369"/>
          </a:xfrm>
          <a:prstGeom prst="line">
            <a:avLst/>
          </a:prstGeom>
          <a:ln w="38100" cap="flat">
            <a:solidFill>
              <a:srgbClr val="A6A6A6"/>
            </a:solidFill>
            <a:prstDash val="solid"/>
            <a:headEnd type="none" w="sm" len="sm"/>
            <a:tailEnd type="none" w="sm" len="sm"/>
          </a:ln>
        </p:spPr>
        <p:txBody>
          <a:bodyPr/>
          <a:lstStyle/>
          <a:p>
            <a:endParaRPr lang="en-US"/>
          </a:p>
        </p:txBody>
      </p:sp>
      <p:grpSp>
        <p:nvGrpSpPr>
          <p:cNvPr id="12" name="Group 12"/>
          <p:cNvGrpSpPr/>
          <p:nvPr/>
        </p:nvGrpSpPr>
        <p:grpSpPr>
          <a:xfrm>
            <a:off x="319635" y="2971186"/>
            <a:ext cx="2358138" cy="2411502"/>
            <a:chOff x="0" y="0"/>
            <a:chExt cx="812800" cy="831193"/>
          </a:xfrm>
        </p:grpSpPr>
        <p:sp>
          <p:nvSpPr>
            <p:cNvPr id="13" name="Freeform 13"/>
            <p:cNvSpPr/>
            <p:nvPr/>
          </p:nvSpPr>
          <p:spPr>
            <a:xfrm>
              <a:off x="0" y="0"/>
              <a:ext cx="812800" cy="831193"/>
            </a:xfrm>
            <a:custGeom>
              <a:avLst/>
              <a:gdLst/>
              <a:ahLst/>
              <a:cxnLst/>
              <a:rect l="l" t="t" r="r" b="b"/>
              <a:pathLst>
                <a:path w="812800" h="831193">
                  <a:moveTo>
                    <a:pt x="406400" y="0"/>
                  </a:moveTo>
                  <a:cubicBezTo>
                    <a:pt x="181951" y="0"/>
                    <a:pt x="0" y="186069"/>
                    <a:pt x="0" y="415597"/>
                  </a:cubicBezTo>
                  <a:cubicBezTo>
                    <a:pt x="0" y="645124"/>
                    <a:pt x="181951" y="831193"/>
                    <a:pt x="406400" y="831193"/>
                  </a:cubicBezTo>
                  <a:cubicBezTo>
                    <a:pt x="630849" y="831193"/>
                    <a:pt x="812800" y="645124"/>
                    <a:pt x="812800" y="415597"/>
                  </a:cubicBezTo>
                  <a:cubicBezTo>
                    <a:pt x="812800" y="186069"/>
                    <a:pt x="630849" y="0"/>
                    <a:pt x="406400" y="0"/>
                  </a:cubicBezTo>
                  <a:close/>
                </a:path>
              </a:pathLst>
            </a:custGeom>
            <a:solidFill>
              <a:srgbClr val="48CFAE"/>
            </a:solidFill>
          </p:spPr>
          <p:txBody>
            <a:bodyPr/>
            <a:lstStyle/>
            <a:p>
              <a:endParaRPr lang="en-US"/>
            </a:p>
          </p:txBody>
        </p:sp>
        <p:sp>
          <p:nvSpPr>
            <p:cNvPr id="14" name="TextBox 14"/>
            <p:cNvSpPr txBox="1"/>
            <p:nvPr/>
          </p:nvSpPr>
          <p:spPr>
            <a:xfrm>
              <a:off x="76200" y="87449"/>
              <a:ext cx="660400" cy="665820"/>
            </a:xfrm>
            <a:prstGeom prst="rect">
              <a:avLst/>
            </a:prstGeom>
          </p:spPr>
          <p:txBody>
            <a:bodyPr lIns="50800" tIns="50800" rIns="50800" bIns="50800" rtlCol="0" anchor="ctr"/>
            <a:lstStyle/>
            <a:p>
              <a:pPr algn="ctr">
                <a:lnSpc>
                  <a:spcPts val="2553"/>
                </a:lnSpc>
              </a:pPr>
              <a:endParaRPr/>
            </a:p>
          </p:txBody>
        </p:sp>
      </p:grpSp>
      <p:grpSp>
        <p:nvGrpSpPr>
          <p:cNvPr id="15" name="Group 15"/>
          <p:cNvGrpSpPr/>
          <p:nvPr/>
        </p:nvGrpSpPr>
        <p:grpSpPr>
          <a:xfrm>
            <a:off x="3279838" y="3069710"/>
            <a:ext cx="3372410" cy="2214453"/>
            <a:chOff x="0" y="0"/>
            <a:chExt cx="1148374" cy="754066"/>
          </a:xfrm>
        </p:grpSpPr>
        <p:sp>
          <p:nvSpPr>
            <p:cNvPr id="16" name="Freeform 16"/>
            <p:cNvSpPr/>
            <p:nvPr/>
          </p:nvSpPr>
          <p:spPr>
            <a:xfrm>
              <a:off x="0" y="0"/>
              <a:ext cx="1148374" cy="754066"/>
            </a:xfrm>
            <a:custGeom>
              <a:avLst/>
              <a:gdLst/>
              <a:ahLst/>
              <a:cxnLst/>
              <a:rect l="l" t="t" r="r" b="b"/>
              <a:pathLst>
                <a:path w="1148374" h="754066">
                  <a:moveTo>
                    <a:pt x="89888" y="0"/>
                  </a:moveTo>
                  <a:lnTo>
                    <a:pt x="1058486" y="0"/>
                  </a:lnTo>
                  <a:cubicBezTo>
                    <a:pt x="1082326" y="0"/>
                    <a:pt x="1105189" y="9470"/>
                    <a:pt x="1122046" y="26328"/>
                  </a:cubicBezTo>
                  <a:cubicBezTo>
                    <a:pt x="1138904" y="43185"/>
                    <a:pt x="1148374" y="66049"/>
                    <a:pt x="1148374" y="89888"/>
                  </a:cubicBezTo>
                  <a:lnTo>
                    <a:pt x="1148374" y="664178"/>
                  </a:lnTo>
                  <a:cubicBezTo>
                    <a:pt x="1148374" y="688018"/>
                    <a:pt x="1138904" y="710881"/>
                    <a:pt x="1122046" y="727739"/>
                  </a:cubicBezTo>
                  <a:cubicBezTo>
                    <a:pt x="1105189" y="744596"/>
                    <a:pt x="1082326" y="754066"/>
                    <a:pt x="1058486" y="754066"/>
                  </a:cubicBezTo>
                  <a:lnTo>
                    <a:pt x="89888" y="754066"/>
                  </a:lnTo>
                  <a:cubicBezTo>
                    <a:pt x="40244" y="754066"/>
                    <a:pt x="0" y="713822"/>
                    <a:pt x="0" y="664178"/>
                  </a:cubicBezTo>
                  <a:lnTo>
                    <a:pt x="0" y="89888"/>
                  </a:lnTo>
                  <a:cubicBezTo>
                    <a:pt x="0" y="40244"/>
                    <a:pt x="40244" y="0"/>
                    <a:pt x="89888" y="0"/>
                  </a:cubicBezTo>
                  <a:close/>
                </a:path>
              </a:pathLst>
            </a:custGeom>
            <a:solidFill>
              <a:srgbClr val="FE6D73"/>
            </a:solidFill>
          </p:spPr>
          <p:txBody>
            <a:bodyPr/>
            <a:lstStyle/>
            <a:p>
              <a:endParaRPr lang="en-US"/>
            </a:p>
          </p:txBody>
        </p:sp>
        <p:sp>
          <p:nvSpPr>
            <p:cNvPr id="17" name="TextBox 17"/>
            <p:cNvSpPr txBox="1"/>
            <p:nvPr/>
          </p:nvSpPr>
          <p:spPr>
            <a:xfrm>
              <a:off x="0" y="9525"/>
              <a:ext cx="1148374" cy="744541"/>
            </a:xfrm>
            <a:prstGeom prst="rect">
              <a:avLst/>
            </a:prstGeom>
          </p:spPr>
          <p:txBody>
            <a:bodyPr lIns="50800" tIns="50800" rIns="50800" bIns="50800" rtlCol="0" anchor="ctr"/>
            <a:lstStyle/>
            <a:p>
              <a:pPr algn="ctr">
                <a:lnSpc>
                  <a:spcPts val="2553"/>
                </a:lnSpc>
              </a:pPr>
              <a:endParaRPr/>
            </a:p>
          </p:txBody>
        </p:sp>
      </p:grpSp>
      <p:grpSp>
        <p:nvGrpSpPr>
          <p:cNvPr id="18" name="Group 18"/>
          <p:cNvGrpSpPr/>
          <p:nvPr/>
        </p:nvGrpSpPr>
        <p:grpSpPr>
          <a:xfrm>
            <a:off x="7452348" y="2971186"/>
            <a:ext cx="2616747" cy="261674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89B8"/>
            </a:solidFill>
          </p:spPr>
          <p:txBody>
            <a:bodyPr/>
            <a:lstStyle/>
            <a:p>
              <a:endParaRPr lang="en-US"/>
            </a:p>
          </p:txBody>
        </p:sp>
        <p:sp>
          <p:nvSpPr>
            <p:cNvPr id="20" name="TextBox 20"/>
            <p:cNvSpPr txBox="1"/>
            <p:nvPr/>
          </p:nvSpPr>
          <p:spPr>
            <a:xfrm>
              <a:off x="76200" y="85725"/>
              <a:ext cx="660400" cy="650875"/>
            </a:xfrm>
            <a:prstGeom prst="rect">
              <a:avLst/>
            </a:prstGeom>
          </p:spPr>
          <p:txBody>
            <a:bodyPr lIns="50800" tIns="50800" rIns="50800" bIns="50800" rtlCol="0" anchor="ctr"/>
            <a:lstStyle/>
            <a:p>
              <a:pPr algn="ctr">
                <a:lnSpc>
                  <a:spcPts val="2553"/>
                </a:lnSpc>
              </a:pPr>
              <a:endParaRPr/>
            </a:p>
          </p:txBody>
        </p:sp>
      </p:grpSp>
      <p:grpSp>
        <p:nvGrpSpPr>
          <p:cNvPr id="21" name="Group 21"/>
          <p:cNvGrpSpPr/>
          <p:nvPr/>
        </p:nvGrpSpPr>
        <p:grpSpPr>
          <a:xfrm>
            <a:off x="10767907" y="3275693"/>
            <a:ext cx="4251906" cy="2058548"/>
            <a:chOff x="0" y="0"/>
            <a:chExt cx="1617491" cy="783104"/>
          </a:xfrm>
        </p:grpSpPr>
        <p:sp>
          <p:nvSpPr>
            <p:cNvPr id="22" name="Freeform 22"/>
            <p:cNvSpPr/>
            <p:nvPr/>
          </p:nvSpPr>
          <p:spPr>
            <a:xfrm>
              <a:off x="0" y="0"/>
              <a:ext cx="1617491" cy="764054"/>
            </a:xfrm>
            <a:custGeom>
              <a:avLst/>
              <a:gdLst/>
              <a:ahLst/>
              <a:cxnLst/>
              <a:rect l="l" t="t" r="r" b="b"/>
              <a:pathLst>
                <a:path w="1617491" h="764054">
                  <a:moveTo>
                    <a:pt x="63818" y="0"/>
                  </a:moveTo>
                  <a:lnTo>
                    <a:pt x="1553673" y="0"/>
                  </a:lnTo>
                  <a:cubicBezTo>
                    <a:pt x="1588919" y="0"/>
                    <a:pt x="1617491" y="28572"/>
                    <a:pt x="1617491" y="63818"/>
                  </a:cubicBezTo>
                  <a:lnTo>
                    <a:pt x="1617491" y="700235"/>
                  </a:lnTo>
                  <a:cubicBezTo>
                    <a:pt x="1617491" y="735481"/>
                    <a:pt x="1588919" y="764054"/>
                    <a:pt x="1553673" y="764054"/>
                  </a:cubicBezTo>
                  <a:lnTo>
                    <a:pt x="63818" y="764054"/>
                  </a:lnTo>
                  <a:cubicBezTo>
                    <a:pt x="28572" y="764054"/>
                    <a:pt x="0" y="735481"/>
                    <a:pt x="0" y="700235"/>
                  </a:cubicBezTo>
                  <a:lnTo>
                    <a:pt x="0" y="63818"/>
                  </a:lnTo>
                  <a:cubicBezTo>
                    <a:pt x="0" y="28572"/>
                    <a:pt x="28572" y="0"/>
                    <a:pt x="63818" y="0"/>
                  </a:cubicBezTo>
                  <a:close/>
                </a:path>
              </a:pathLst>
            </a:custGeom>
            <a:solidFill>
              <a:srgbClr val="48CFAE"/>
            </a:solidFill>
          </p:spPr>
          <p:txBody>
            <a:bodyPr/>
            <a:lstStyle/>
            <a:p>
              <a:endParaRPr lang="en-US"/>
            </a:p>
          </p:txBody>
        </p:sp>
        <p:sp>
          <p:nvSpPr>
            <p:cNvPr id="23" name="TextBox 23"/>
            <p:cNvSpPr txBox="1"/>
            <p:nvPr/>
          </p:nvSpPr>
          <p:spPr>
            <a:xfrm>
              <a:off x="0" y="0"/>
              <a:ext cx="1617491" cy="783104"/>
            </a:xfrm>
            <a:prstGeom prst="rect">
              <a:avLst/>
            </a:prstGeom>
          </p:spPr>
          <p:txBody>
            <a:bodyPr lIns="50800" tIns="50800" rIns="50800" bIns="50800" rtlCol="0" anchor="ctr"/>
            <a:lstStyle/>
            <a:p>
              <a:pPr algn="ctr">
                <a:lnSpc>
                  <a:spcPts val="4106"/>
                </a:lnSpc>
              </a:pPr>
              <a:endParaRPr/>
            </a:p>
          </p:txBody>
        </p:sp>
      </p:grpSp>
      <p:grpSp>
        <p:nvGrpSpPr>
          <p:cNvPr id="24" name="Group 24"/>
          <p:cNvGrpSpPr/>
          <p:nvPr/>
        </p:nvGrpSpPr>
        <p:grpSpPr>
          <a:xfrm>
            <a:off x="15599234" y="3036962"/>
            <a:ext cx="2498686" cy="2387699"/>
            <a:chOff x="0" y="0"/>
            <a:chExt cx="812800" cy="776697"/>
          </a:xfrm>
        </p:grpSpPr>
        <p:sp>
          <p:nvSpPr>
            <p:cNvPr id="25" name="Freeform 25"/>
            <p:cNvSpPr/>
            <p:nvPr/>
          </p:nvSpPr>
          <p:spPr>
            <a:xfrm>
              <a:off x="0" y="0"/>
              <a:ext cx="812800" cy="776697"/>
            </a:xfrm>
            <a:custGeom>
              <a:avLst/>
              <a:gdLst/>
              <a:ahLst/>
              <a:cxnLst/>
              <a:rect l="l" t="t" r="r" b="b"/>
              <a:pathLst>
                <a:path w="812800" h="776697">
                  <a:moveTo>
                    <a:pt x="406400" y="0"/>
                  </a:moveTo>
                  <a:cubicBezTo>
                    <a:pt x="181951" y="0"/>
                    <a:pt x="0" y="173870"/>
                    <a:pt x="0" y="388349"/>
                  </a:cubicBezTo>
                  <a:cubicBezTo>
                    <a:pt x="0" y="602828"/>
                    <a:pt x="181951" y="776697"/>
                    <a:pt x="406400" y="776697"/>
                  </a:cubicBezTo>
                  <a:cubicBezTo>
                    <a:pt x="630849" y="776697"/>
                    <a:pt x="812800" y="602828"/>
                    <a:pt x="812800" y="388349"/>
                  </a:cubicBezTo>
                  <a:cubicBezTo>
                    <a:pt x="812800" y="173870"/>
                    <a:pt x="630849" y="0"/>
                    <a:pt x="406400" y="0"/>
                  </a:cubicBezTo>
                  <a:close/>
                </a:path>
              </a:pathLst>
            </a:custGeom>
            <a:solidFill>
              <a:srgbClr val="FE6D73"/>
            </a:solidFill>
          </p:spPr>
          <p:txBody>
            <a:bodyPr/>
            <a:lstStyle/>
            <a:p>
              <a:endParaRPr lang="en-US"/>
            </a:p>
          </p:txBody>
        </p:sp>
        <p:sp>
          <p:nvSpPr>
            <p:cNvPr id="26" name="TextBox 26"/>
            <p:cNvSpPr txBox="1"/>
            <p:nvPr/>
          </p:nvSpPr>
          <p:spPr>
            <a:xfrm>
              <a:off x="76200" y="82340"/>
              <a:ext cx="660400" cy="621541"/>
            </a:xfrm>
            <a:prstGeom prst="rect">
              <a:avLst/>
            </a:prstGeom>
          </p:spPr>
          <p:txBody>
            <a:bodyPr lIns="50800" tIns="50800" rIns="50800" bIns="50800" rtlCol="0" anchor="ctr"/>
            <a:lstStyle/>
            <a:p>
              <a:pPr algn="ctr">
                <a:lnSpc>
                  <a:spcPts val="2553"/>
                </a:lnSpc>
              </a:pPr>
              <a:endParaRPr/>
            </a:p>
          </p:txBody>
        </p:sp>
      </p:grpSp>
      <p:sp>
        <p:nvSpPr>
          <p:cNvPr id="27" name="TextBox 27"/>
          <p:cNvSpPr txBox="1"/>
          <p:nvPr/>
        </p:nvSpPr>
        <p:spPr>
          <a:xfrm>
            <a:off x="445544" y="3862246"/>
            <a:ext cx="2098879" cy="665259"/>
          </a:xfrm>
          <a:prstGeom prst="rect">
            <a:avLst/>
          </a:prstGeom>
        </p:spPr>
        <p:txBody>
          <a:bodyPr lIns="0" tIns="0" rIns="0" bIns="0" rtlCol="0" anchor="t">
            <a:spAutoFit/>
          </a:bodyPr>
          <a:lstStyle/>
          <a:p>
            <a:pPr algn="ctr">
              <a:lnSpc>
                <a:spcPts val="5372"/>
              </a:lnSpc>
            </a:pPr>
            <a:r>
              <a:rPr lang="en-US" sz="3357" b="1" spc="406">
                <a:solidFill>
                  <a:srgbClr val="FFFFFF"/>
                </a:solidFill>
                <a:latin typeface="Poppins Bold"/>
                <a:ea typeface="Poppins Bold"/>
                <a:cs typeface="Poppins Bold"/>
                <a:sym typeface="Poppins Bold"/>
              </a:rPr>
              <a:t>GRANTS</a:t>
            </a:r>
          </a:p>
        </p:txBody>
      </p:sp>
      <p:sp>
        <p:nvSpPr>
          <p:cNvPr id="28" name="TextBox 28"/>
          <p:cNvSpPr txBox="1"/>
          <p:nvPr/>
        </p:nvSpPr>
        <p:spPr>
          <a:xfrm>
            <a:off x="3376595" y="3852721"/>
            <a:ext cx="3178895" cy="682227"/>
          </a:xfrm>
          <a:prstGeom prst="rect">
            <a:avLst/>
          </a:prstGeom>
        </p:spPr>
        <p:txBody>
          <a:bodyPr lIns="0" tIns="0" rIns="0" bIns="0" rtlCol="0" anchor="t">
            <a:spAutoFit/>
          </a:bodyPr>
          <a:lstStyle/>
          <a:p>
            <a:pPr algn="ctr">
              <a:lnSpc>
                <a:spcPts val="5451"/>
              </a:lnSpc>
            </a:pPr>
            <a:r>
              <a:rPr lang="en-US" sz="3407" b="1" spc="412">
                <a:solidFill>
                  <a:srgbClr val="FFFFFF"/>
                </a:solidFill>
                <a:latin typeface="Poppins Bold"/>
                <a:ea typeface="Poppins Bold"/>
                <a:cs typeface="Poppins Bold"/>
                <a:sym typeface="Poppins Bold"/>
              </a:rPr>
              <a:t>DONATIONS</a:t>
            </a:r>
          </a:p>
        </p:txBody>
      </p:sp>
      <p:sp>
        <p:nvSpPr>
          <p:cNvPr id="29" name="TextBox 29"/>
          <p:cNvSpPr txBox="1"/>
          <p:nvPr/>
        </p:nvSpPr>
        <p:spPr>
          <a:xfrm>
            <a:off x="7506140" y="3655354"/>
            <a:ext cx="2509162" cy="1115060"/>
          </a:xfrm>
          <a:prstGeom prst="rect">
            <a:avLst/>
          </a:prstGeom>
        </p:spPr>
        <p:txBody>
          <a:bodyPr lIns="0" tIns="0" rIns="0" bIns="0" rtlCol="0" anchor="t">
            <a:spAutoFit/>
          </a:bodyPr>
          <a:lstStyle/>
          <a:p>
            <a:pPr algn="ctr">
              <a:lnSpc>
                <a:spcPts val="4479"/>
              </a:lnSpc>
            </a:pPr>
            <a:r>
              <a:rPr lang="en-US" sz="2799" b="1" spc="338">
                <a:solidFill>
                  <a:srgbClr val="FFFFFF"/>
                </a:solidFill>
                <a:latin typeface="Poppins Bold"/>
                <a:ea typeface="Poppins Bold"/>
                <a:cs typeface="Poppins Bold"/>
                <a:sym typeface="Poppins Bold"/>
              </a:rPr>
              <a:t>EARNED INCOME</a:t>
            </a:r>
          </a:p>
        </p:txBody>
      </p:sp>
      <p:sp>
        <p:nvSpPr>
          <p:cNvPr id="30" name="TextBox 30"/>
          <p:cNvSpPr txBox="1"/>
          <p:nvPr/>
        </p:nvSpPr>
        <p:spPr>
          <a:xfrm>
            <a:off x="10869913" y="3836448"/>
            <a:ext cx="4149900" cy="698500"/>
          </a:xfrm>
          <a:prstGeom prst="rect">
            <a:avLst/>
          </a:prstGeom>
        </p:spPr>
        <p:txBody>
          <a:bodyPr lIns="0" tIns="0" rIns="0" bIns="0" rtlCol="0" anchor="t">
            <a:spAutoFit/>
          </a:bodyPr>
          <a:lstStyle/>
          <a:p>
            <a:pPr algn="ctr">
              <a:lnSpc>
                <a:spcPts val="5600"/>
              </a:lnSpc>
            </a:pPr>
            <a:r>
              <a:rPr lang="en-US" sz="3500" b="1" spc="423" dirty="0">
                <a:solidFill>
                  <a:srgbClr val="FFFFFF"/>
                </a:solidFill>
                <a:latin typeface="Poppins Bold"/>
                <a:ea typeface="Poppins Bold"/>
                <a:cs typeface="Poppins Bold"/>
                <a:sym typeface="Poppins Bold"/>
              </a:rPr>
              <a:t>EVENTS</a:t>
            </a:r>
          </a:p>
        </p:txBody>
      </p:sp>
      <p:sp>
        <p:nvSpPr>
          <p:cNvPr id="31" name="TextBox 31"/>
          <p:cNvSpPr txBox="1"/>
          <p:nvPr/>
        </p:nvSpPr>
        <p:spPr>
          <a:xfrm>
            <a:off x="15736322" y="3984768"/>
            <a:ext cx="2304160" cy="384336"/>
          </a:xfrm>
          <a:prstGeom prst="rect">
            <a:avLst/>
          </a:prstGeom>
        </p:spPr>
        <p:txBody>
          <a:bodyPr wrap="square" lIns="0" tIns="0" rIns="0" bIns="0" rtlCol="0" anchor="t">
            <a:spAutoFit/>
          </a:bodyPr>
          <a:lstStyle/>
          <a:p>
            <a:pPr algn="ctr">
              <a:lnSpc>
                <a:spcPts val="3124"/>
              </a:lnSpc>
            </a:pPr>
            <a:r>
              <a:rPr lang="en-US" sz="2400" b="1" spc="236" dirty="0">
                <a:solidFill>
                  <a:srgbClr val="FFFFFF"/>
                </a:solidFill>
                <a:latin typeface="Poppins Bold"/>
                <a:ea typeface="Poppins Bold"/>
                <a:cs typeface="Poppins Bold"/>
                <a:sym typeface="Poppins Bold"/>
              </a:rPr>
              <a:t>ENDOWMENT</a:t>
            </a:r>
          </a:p>
        </p:txBody>
      </p:sp>
      <p:sp>
        <p:nvSpPr>
          <p:cNvPr id="32" name="TextBox 32"/>
          <p:cNvSpPr txBox="1"/>
          <p:nvPr/>
        </p:nvSpPr>
        <p:spPr>
          <a:xfrm>
            <a:off x="0" y="5679001"/>
            <a:ext cx="3376595" cy="3419475"/>
          </a:xfrm>
          <a:prstGeom prst="rect">
            <a:avLst/>
          </a:prstGeom>
        </p:spPr>
        <p:txBody>
          <a:bodyPr lIns="0" tIns="0" rIns="0" bIns="0" rtlCol="0" anchor="t">
            <a:spAutoFit/>
          </a:bodyPr>
          <a:lstStyle/>
          <a:p>
            <a:pPr marL="611947" lvl="1" indent="-305973" algn="l">
              <a:lnSpc>
                <a:spcPts val="3401"/>
              </a:lnSpc>
              <a:buFont typeface="Arial"/>
              <a:buChar char="•"/>
            </a:pPr>
            <a:r>
              <a:rPr lang="en-US" sz="2834">
                <a:solidFill>
                  <a:srgbClr val="545454"/>
                </a:solidFill>
                <a:latin typeface="Poppins"/>
                <a:ea typeface="Poppins"/>
                <a:cs typeface="Poppins"/>
                <a:sym typeface="Poppins"/>
              </a:rPr>
              <a:t>Government Grants (local, state, national)</a:t>
            </a:r>
          </a:p>
          <a:p>
            <a:pPr marL="611947" lvl="1" indent="-305973" algn="l">
              <a:lnSpc>
                <a:spcPts val="3401"/>
              </a:lnSpc>
              <a:buFont typeface="Arial"/>
              <a:buChar char="•"/>
            </a:pPr>
            <a:r>
              <a:rPr lang="en-US" sz="2834">
                <a:solidFill>
                  <a:srgbClr val="545454"/>
                </a:solidFill>
                <a:latin typeface="Poppins"/>
                <a:ea typeface="Poppins"/>
                <a:cs typeface="Poppins"/>
                <a:sym typeface="Poppins"/>
              </a:rPr>
              <a:t>Private Foundations</a:t>
            </a:r>
          </a:p>
          <a:p>
            <a:pPr marL="611947" lvl="1" indent="-305973" algn="l">
              <a:lnSpc>
                <a:spcPts val="3401"/>
              </a:lnSpc>
              <a:buFont typeface="Arial"/>
              <a:buChar char="•"/>
            </a:pPr>
            <a:r>
              <a:rPr lang="en-US" sz="2834">
                <a:solidFill>
                  <a:srgbClr val="545454"/>
                </a:solidFill>
                <a:latin typeface="Poppins"/>
                <a:ea typeface="Poppins"/>
                <a:cs typeface="Poppins"/>
                <a:sym typeface="Poppins"/>
              </a:rPr>
              <a:t>Corporate Grants</a:t>
            </a:r>
          </a:p>
          <a:p>
            <a:pPr algn="l">
              <a:lnSpc>
                <a:spcPts val="3041"/>
              </a:lnSpc>
            </a:pPr>
            <a:endParaRPr lang="en-US" sz="2834">
              <a:solidFill>
                <a:srgbClr val="545454"/>
              </a:solidFill>
              <a:latin typeface="Poppins"/>
              <a:ea typeface="Poppins"/>
              <a:cs typeface="Poppins"/>
              <a:sym typeface="Poppins"/>
            </a:endParaRPr>
          </a:p>
        </p:txBody>
      </p:sp>
      <p:sp>
        <p:nvSpPr>
          <p:cNvPr id="33" name="TextBox 33"/>
          <p:cNvSpPr txBox="1"/>
          <p:nvPr/>
        </p:nvSpPr>
        <p:spPr>
          <a:xfrm>
            <a:off x="3500033" y="5688526"/>
            <a:ext cx="3318995" cy="2333625"/>
          </a:xfrm>
          <a:prstGeom prst="rect">
            <a:avLst/>
          </a:prstGeom>
        </p:spPr>
        <p:txBody>
          <a:bodyPr lIns="0" tIns="0" rIns="0" bIns="0" rtlCol="0" anchor="t">
            <a:spAutoFit/>
          </a:bodyPr>
          <a:lstStyle/>
          <a:p>
            <a:pPr marL="582924" lvl="1" indent="-291462" algn="l">
              <a:lnSpc>
                <a:spcPts val="3239"/>
              </a:lnSpc>
              <a:buFont typeface="Arial"/>
              <a:buChar char="•"/>
            </a:pPr>
            <a:r>
              <a:rPr lang="en-US" sz="2699">
                <a:solidFill>
                  <a:srgbClr val="545454"/>
                </a:solidFill>
                <a:latin typeface="Poppins"/>
                <a:ea typeface="Poppins"/>
                <a:cs typeface="Poppins"/>
                <a:sym typeface="Poppins"/>
              </a:rPr>
              <a:t>Individuals</a:t>
            </a:r>
          </a:p>
          <a:p>
            <a:pPr marL="582924" lvl="1" indent="-291462" algn="l">
              <a:lnSpc>
                <a:spcPts val="3239"/>
              </a:lnSpc>
              <a:buFont typeface="Arial"/>
              <a:buChar char="•"/>
            </a:pPr>
            <a:r>
              <a:rPr lang="en-US" sz="2699">
                <a:solidFill>
                  <a:srgbClr val="545454"/>
                </a:solidFill>
                <a:latin typeface="Poppins"/>
                <a:ea typeface="Poppins"/>
                <a:cs typeface="Poppins"/>
                <a:sym typeface="Poppins"/>
              </a:rPr>
              <a:t>Major Gifts</a:t>
            </a:r>
          </a:p>
          <a:p>
            <a:pPr marL="582924" lvl="1" indent="-291462" algn="l">
              <a:lnSpc>
                <a:spcPts val="3239"/>
              </a:lnSpc>
              <a:buFont typeface="Arial"/>
              <a:buChar char="•"/>
            </a:pPr>
            <a:r>
              <a:rPr lang="en-US" sz="2699">
                <a:solidFill>
                  <a:srgbClr val="545454"/>
                </a:solidFill>
                <a:latin typeface="Poppins"/>
                <a:ea typeface="Poppins"/>
                <a:cs typeface="Poppins"/>
                <a:sym typeface="Poppins"/>
              </a:rPr>
              <a:t>Online Fundraising</a:t>
            </a:r>
          </a:p>
          <a:p>
            <a:pPr marL="582924" lvl="1" indent="-291462" algn="l">
              <a:lnSpc>
                <a:spcPts val="3239"/>
              </a:lnSpc>
              <a:buFont typeface="Arial"/>
              <a:buChar char="•"/>
            </a:pPr>
            <a:r>
              <a:rPr lang="en-US" sz="2699">
                <a:solidFill>
                  <a:srgbClr val="545454"/>
                </a:solidFill>
                <a:latin typeface="Poppins"/>
                <a:ea typeface="Poppins"/>
                <a:cs typeface="Poppins"/>
                <a:sym typeface="Poppins"/>
              </a:rPr>
              <a:t>Crowdfunding</a:t>
            </a:r>
          </a:p>
          <a:p>
            <a:pPr algn="l">
              <a:lnSpc>
                <a:spcPts val="2039"/>
              </a:lnSpc>
            </a:pPr>
            <a:endParaRPr lang="en-US" sz="2699">
              <a:solidFill>
                <a:srgbClr val="545454"/>
              </a:solidFill>
              <a:latin typeface="Poppins"/>
              <a:ea typeface="Poppins"/>
              <a:cs typeface="Poppins"/>
              <a:sym typeface="Poppins"/>
            </a:endParaRPr>
          </a:p>
        </p:txBody>
      </p:sp>
      <p:sp>
        <p:nvSpPr>
          <p:cNvPr id="34" name="TextBox 34"/>
          <p:cNvSpPr txBox="1"/>
          <p:nvPr/>
        </p:nvSpPr>
        <p:spPr>
          <a:xfrm>
            <a:off x="7000278" y="5688526"/>
            <a:ext cx="3520886" cy="2409825"/>
          </a:xfrm>
          <a:prstGeom prst="rect">
            <a:avLst/>
          </a:prstGeom>
        </p:spPr>
        <p:txBody>
          <a:bodyPr lIns="0" tIns="0" rIns="0" bIns="0" rtlCol="0" anchor="t">
            <a:spAutoFit/>
          </a:bodyPr>
          <a:lstStyle/>
          <a:p>
            <a:pPr marL="604513" lvl="1" indent="-302256" algn="l">
              <a:lnSpc>
                <a:spcPts val="3359"/>
              </a:lnSpc>
              <a:buFont typeface="Arial"/>
              <a:buChar char="•"/>
            </a:pPr>
            <a:r>
              <a:rPr lang="en-US" sz="2799">
                <a:solidFill>
                  <a:srgbClr val="545454"/>
                </a:solidFill>
                <a:latin typeface="Poppins"/>
                <a:ea typeface="Poppins"/>
                <a:cs typeface="Poppins"/>
                <a:sym typeface="Poppins"/>
              </a:rPr>
              <a:t>Social Enterprises</a:t>
            </a:r>
          </a:p>
          <a:p>
            <a:pPr marL="604513" lvl="1" indent="-302256" algn="l">
              <a:lnSpc>
                <a:spcPts val="3359"/>
              </a:lnSpc>
              <a:buFont typeface="Arial"/>
              <a:buChar char="•"/>
            </a:pPr>
            <a:r>
              <a:rPr lang="en-US" sz="2799">
                <a:solidFill>
                  <a:srgbClr val="545454"/>
                </a:solidFill>
                <a:latin typeface="Poppins"/>
                <a:ea typeface="Poppins"/>
                <a:cs typeface="Poppins"/>
                <a:sym typeface="Poppins"/>
              </a:rPr>
              <a:t>Fee-for-Service Programs</a:t>
            </a:r>
          </a:p>
          <a:p>
            <a:pPr marL="604513" lvl="1" indent="-302256" algn="l">
              <a:lnSpc>
                <a:spcPts val="3359"/>
              </a:lnSpc>
              <a:buFont typeface="Arial"/>
              <a:buChar char="•"/>
            </a:pPr>
            <a:r>
              <a:rPr lang="en-US" sz="2799">
                <a:solidFill>
                  <a:srgbClr val="545454"/>
                </a:solidFill>
                <a:latin typeface="Poppins"/>
                <a:ea typeface="Poppins"/>
                <a:cs typeface="Poppins"/>
                <a:sym typeface="Poppins"/>
              </a:rPr>
              <a:t>Product Sales</a:t>
            </a:r>
          </a:p>
          <a:p>
            <a:pPr algn="l">
              <a:lnSpc>
                <a:spcPts val="2279"/>
              </a:lnSpc>
            </a:pPr>
            <a:endParaRPr lang="en-US" sz="2799">
              <a:solidFill>
                <a:srgbClr val="545454"/>
              </a:solidFill>
              <a:latin typeface="Poppins"/>
              <a:ea typeface="Poppins"/>
              <a:cs typeface="Poppins"/>
              <a:sym typeface="Poppins"/>
            </a:endParaRPr>
          </a:p>
        </p:txBody>
      </p:sp>
      <p:sp>
        <p:nvSpPr>
          <p:cNvPr id="35" name="TextBox 35"/>
          <p:cNvSpPr txBox="1"/>
          <p:nvPr/>
        </p:nvSpPr>
        <p:spPr>
          <a:xfrm>
            <a:off x="11009863" y="5698051"/>
            <a:ext cx="3869999" cy="2809875"/>
          </a:xfrm>
          <a:prstGeom prst="rect">
            <a:avLst/>
          </a:prstGeom>
        </p:spPr>
        <p:txBody>
          <a:bodyPr lIns="0" tIns="0" rIns="0" bIns="0" rtlCol="0" anchor="t">
            <a:spAutoFit/>
          </a:bodyPr>
          <a:lstStyle/>
          <a:p>
            <a:pPr marL="561334" lvl="1" indent="-280667" algn="l">
              <a:lnSpc>
                <a:spcPts val="3119"/>
              </a:lnSpc>
              <a:buFont typeface="Arial"/>
              <a:buChar char="•"/>
            </a:pPr>
            <a:r>
              <a:rPr lang="en-US" sz="2599">
                <a:solidFill>
                  <a:srgbClr val="545454"/>
                </a:solidFill>
                <a:latin typeface="Poppins"/>
                <a:ea typeface="Poppins"/>
                <a:cs typeface="Poppins"/>
                <a:sym typeface="Poppins"/>
              </a:rPr>
              <a:t>In-kind donations</a:t>
            </a:r>
          </a:p>
          <a:p>
            <a:pPr marL="561334" lvl="1" indent="-280667" algn="l">
              <a:lnSpc>
                <a:spcPts val="3119"/>
              </a:lnSpc>
              <a:buFont typeface="Arial"/>
              <a:buChar char="•"/>
            </a:pPr>
            <a:r>
              <a:rPr lang="en-US" sz="2599">
                <a:solidFill>
                  <a:srgbClr val="545454"/>
                </a:solidFill>
                <a:latin typeface="Poppins"/>
                <a:ea typeface="Poppins"/>
                <a:cs typeface="Poppins"/>
                <a:sym typeface="Poppins"/>
              </a:rPr>
              <a:t>Event sponsorships</a:t>
            </a:r>
          </a:p>
          <a:p>
            <a:pPr marL="561334" lvl="1" indent="-280667" algn="l">
              <a:lnSpc>
                <a:spcPts val="3119"/>
              </a:lnSpc>
              <a:buFont typeface="Arial"/>
              <a:buChar char="•"/>
            </a:pPr>
            <a:r>
              <a:rPr lang="en-US" sz="2599">
                <a:solidFill>
                  <a:srgbClr val="545454"/>
                </a:solidFill>
                <a:latin typeface="Poppins"/>
                <a:ea typeface="Poppins"/>
                <a:cs typeface="Poppins"/>
                <a:sym typeface="Poppins"/>
              </a:rPr>
              <a:t>Tickets sales</a:t>
            </a:r>
          </a:p>
          <a:p>
            <a:pPr marL="561334" lvl="1" indent="-280667" algn="l">
              <a:lnSpc>
                <a:spcPts val="3119"/>
              </a:lnSpc>
              <a:buFont typeface="Arial"/>
              <a:buChar char="•"/>
            </a:pPr>
            <a:r>
              <a:rPr lang="en-US" sz="2599">
                <a:solidFill>
                  <a:srgbClr val="545454"/>
                </a:solidFill>
                <a:latin typeface="Poppins"/>
                <a:ea typeface="Poppins"/>
                <a:cs typeface="Poppins"/>
                <a:sym typeface="Poppins"/>
              </a:rPr>
              <a:t>Auctions, Runs, Galas</a:t>
            </a:r>
          </a:p>
          <a:p>
            <a:pPr marL="561334" lvl="1" indent="-280667" algn="l">
              <a:lnSpc>
                <a:spcPts val="3119"/>
              </a:lnSpc>
              <a:buFont typeface="Arial"/>
              <a:buChar char="•"/>
            </a:pPr>
            <a:r>
              <a:rPr lang="en-US" sz="2599">
                <a:solidFill>
                  <a:srgbClr val="545454"/>
                </a:solidFill>
                <a:latin typeface="Poppins"/>
                <a:ea typeface="Poppins"/>
                <a:cs typeface="Poppins"/>
                <a:sym typeface="Poppins"/>
              </a:rPr>
              <a:t>Third party events </a:t>
            </a:r>
          </a:p>
          <a:p>
            <a:pPr algn="l">
              <a:lnSpc>
                <a:spcPts val="3599"/>
              </a:lnSpc>
            </a:pPr>
            <a:endParaRPr lang="en-US" sz="2599">
              <a:solidFill>
                <a:srgbClr val="545454"/>
              </a:solidFill>
              <a:latin typeface="Poppins"/>
              <a:ea typeface="Poppins"/>
              <a:cs typeface="Poppins"/>
              <a:sym typeface="Poppins"/>
            </a:endParaRPr>
          </a:p>
        </p:txBody>
      </p:sp>
      <p:sp>
        <p:nvSpPr>
          <p:cNvPr id="36" name="TextBox 36"/>
          <p:cNvSpPr txBox="1"/>
          <p:nvPr/>
        </p:nvSpPr>
        <p:spPr>
          <a:xfrm>
            <a:off x="15365638" y="5698051"/>
            <a:ext cx="2922362" cy="2362200"/>
          </a:xfrm>
          <a:prstGeom prst="rect">
            <a:avLst/>
          </a:prstGeom>
        </p:spPr>
        <p:txBody>
          <a:bodyPr lIns="0" tIns="0" rIns="0" bIns="0" rtlCol="0" anchor="t">
            <a:spAutoFit/>
          </a:bodyPr>
          <a:lstStyle/>
          <a:p>
            <a:pPr marL="561334" lvl="1" indent="-280667" algn="l">
              <a:lnSpc>
                <a:spcPts val="3119"/>
              </a:lnSpc>
              <a:buFont typeface="Arial"/>
              <a:buChar char="•"/>
            </a:pPr>
            <a:r>
              <a:rPr lang="en-US" sz="2599">
                <a:solidFill>
                  <a:srgbClr val="545454"/>
                </a:solidFill>
                <a:latin typeface="Poppins"/>
                <a:ea typeface="Poppins"/>
                <a:cs typeface="Poppins"/>
                <a:sym typeface="Poppins"/>
              </a:rPr>
              <a:t>Building an endowment fund</a:t>
            </a:r>
          </a:p>
          <a:p>
            <a:pPr marL="561334" lvl="1" indent="-280667" algn="l">
              <a:lnSpc>
                <a:spcPts val="3119"/>
              </a:lnSpc>
              <a:buFont typeface="Arial"/>
              <a:buChar char="•"/>
            </a:pPr>
            <a:r>
              <a:rPr lang="en-US" sz="2599">
                <a:solidFill>
                  <a:srgbClr val="545454"/>
                </a:solidFill>
                <a:latin typeface="Poppins"/>
                <a:ea typeface="Poppins"/>
                <a:cs typeface="Poppins"/>
                <a:sym typeface="Poppins"/>
              </a:rPr>
              <a:t>Special Project Funds</a:t>
            </a:r>
          </a:p>
          <a:p>
            <a:pPr algn="l">
              <a:lnSpc>
                <a:spcPts val="3119"/>
              </a:lnSpc>
            </a:pPr>
            <a:endParaRPr lang="en-US" sz="2599">
              <a:solidFill>
                <a:srgbClr val="545454"/>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7785" y="2980567"/>
            <a:ext cx="5586748" cy="2300689"/>
            <a:chOff x="0" y="0"/>
            <a:chExt cx="1552995" cy="725414"/>
          </a:xfrm>
        </p:grpSpPr>
        <p:sp>
          <p:nvSpPr>
            <p:cNvPr id="3" name="Freeform 3"/>
            <p:cNvSpPr/>
            <p:nvPr/>
          </p:nvSpPr>
          <p:spPr>
            <a:xfrm>
              <a:off x="0" y="0"/>
              <a:ext cx="1552995" cy="725414"/>
            </a:xfrm>
            <a:custGeom>
              <a:avLst/>
              <a:gdLst/>
              <a:ahLst/>
              <a:cxnLst/>
              <a:rect l="l" t="t" r="r" b="b"/>
              <a:pathLst>
                <a:path w="1552995" h="725414">
                  <a:moveTo>
                    <a:pt x="66961" y="0"/>
                  </a:moveTo>
                  <a:lnTo>
                    <a:pt x="1486034" y="0"/>
                  </a:lnTo>
                  <a:cubicBezTo>
                    <a:pt x="1503793" y="0"/>
                    <a:pt x="1520825" y="7055"/>
                    <a:pt x="1533383" y="19612"/>
                  </a:cubicBezTo>
                  <a:cubicBezTo>
                    <a:pt x="1545941" y="32170"/>
                    <a:pt x="1552995" y="49202"/>
                    <a:pt x="1552995" y="66961"/>
                  </a:cubicBezTo>
                  <a:lnTo>
                    <a:pt x="1552995" y="658453"/>
                  </a:lnTo>
                  <a:cubicBezTo>
                    <a:pt x="1552995" y="676212"/>
                    <a:pt x="1545941" y="693244"/>
                    <a:pt x="1533383" y="705802"/>
                  </a:cubicBezTo>
                  <a:cubicBezTo>
                    <a:pt x="1520825" y="718359"/>
                    <a:pt x="1503793" y="725414"/>
                    <a:pt x="1486034" y="725414"/>
                  </a:cubicBezTo>
                  <a:lnTo>
                    <a:pt x="66961" y="725414"/>
                  </a:lnTo>
                  <a:cubicBezTo>
                    <a:pt x="49202" y="725414"/>
                    <a:pt x="32170" y="718359"/>
                    <a:pt x="19612" y="705802"/>
                  </a:cubicBezTo>
                  <a:cubicBezTo>
                    <a:pt x="7055" y="693244"/>
                    <a:pt x="0" y="676212"/>
                    <a:pt x="0" y="658453"/>
                  </a:cubicBezTo>
                  <a:lnTo>
                    <a:pt x="0" y="66961"/>
                  </a:lnTo>
                  <a:cubicBezTo>
                    <a:pt x="0" y="49202"/>
                    <a:pt x="7055" y="32170"/>
                    <a:pt x="19612" y="19612"/>
                  </a:cubicBezTo>
                  <a:cubicBezTo>
                    <a:pt x="32170" y="7055"/>
                    <a:pt x="49202" y="0"/>
                    <a:pt x="66961" y="0"/>
                  </a:cubicBezTo>
                  <a:close/>
                </a:path>
              </a:pathLst>
            </a:custGeom>
            <a:solidFill>
              <a:srgbClr val="0684B3"/>
            </a:solidFill>
          </p:spPr>
          <p:txBody>
            <a:bodyPr/>
            <a:lstStyle/>
            <a:p>
              <a:endParaRPr lang="en-US"/>
            </a:p>
          </p:txBody>
        </p:sp>
        <p:sp>
          <p:nvSpPr>
            <p:cNvPr id="4" name="TextBox 4"/>
            <p:cNvSpPr txBox="1"/>
            <p:nvPr/>
          </p:nvSpPr>
          <p:spPr>
            <a:xfrm>
              <a:off x="0" y="0"/>
              <a:ext cx="1552995" cy="725414"/>
            </a:xfrm>
            <a:prstGeom prst="rect">
              <a:avLst/>
            </a:prstGeom>
          </p:spPr>
          <p:txBody>
            <a:bodyPr lIns="50800" tIns="50800" rIns="50800" bIns="50800" rtlCol="0" anchor="ctr"/>
            <a:lstStyle/>
            <a:p>
              <a:pPr algn="ctr">
                <a:lnSpc>
                  <a:spcPts val="3219"/>
                </a:lnSpc>
              </a:pPr>
              <a:endParaRPr/>
            </a:p>
          </p:txBody>
        </p:sp>
      </p:grpSp>
      <p:grpSp>
        <p:nvGrpSpPr>
          <p:cNvPr id="5" name="Group 5"/>
          <p:cNvGrpSpPr/>
          <p:nvPr/>
        </p:nvGrpSpPr>
        <p:grpSpPr>
          <a:xfrm>
            <a:off x="0" y="9279198"/>
            <a:ext cx="16013056" cy="981075"/>
            <a:chOff x="0" y="0"/>
            <a:chExt cx="4217430" cy="258390"/>
          </a:xfrm>
        </p:grpSpPr>
        <p:sp>
          <p:nvSpPr>
            <p:cNvPr id="6" name="Freeform 6"/>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9" name="TextBox 9"/>
          <p:cNvSpPr txBox="1"/>
          <p:nvPr/>
        </p:nvSpPr>
        <p:spPr>
          <a:xfrm>
            <a:off x="4750687" y="343335"/>
            <a:ext cx="8786626" cy="1082675"/>
          </a:xfrm>
          <a:prstGeom prst="rect">
            <a:avLst/>
          </a:prstGeom>
        </p:spPr>
        <p:txBody>
          <a:bodyPr lIns="0" tIns="0" rIns="0" bIns="0" rtlCol="0" anchor="t">
            <a:spAutoFit/>
          </a:bodyPr>
          <a:lstStyle/>
          <a:p>
            <a:pPr algn="ctr">
              <a:lnSpc>
                <a:spcPts val="4000"/>
              </a:lnSpc>
            </a:pPr>
            <a:r>
              <a:rPr lang="en-US" sz="4000" b="1">
                <a:solidFill>
                  <a:srgbClr val="0B89B8"/>
                </a:solidFill>
                <a:latin typeface="Poppins Bold"/>
                <a:ea typeface="Poppins Bold"/>
                <a:cs typeface="Poppins Bold"/>
                <a:sym typeface="Poppins Bold"/>
              </a:rPr>
              <a:t>EFFECTIVE RESOURCE DEVELOPMENT </a:t>
            </a:r>
          </a:p>
        </p:txBody>
      </p:sp>
      <p:sp>
        <p:nvSpPr>
          <p:cNvPr id="10" name="TextBox 10"/>
          <p:cNvSpPr txBox="1"/>
          <p:nvPr/>
        </p:nvSpPr>
        <p:spPr>
          <a:xfrm>
            <a:off x="640359" y="3293330"/>
            <a:ext cx="5181600" cy="2059273"/>
          </a:xfrm>
          <a:prstGeom prst="rect">
            <a:avLst/>
          </a:prstGeom>
        </p:spPr>
        <p:txBody>
          <a:bodyPr wrap="square" lIns="0" tIns="0" rIns="0" bIns="0" rtlCol="0" anchor="t">
            <a:spAutoFit/>
          </a:bodyPr>
          <a:lstStyle/>
          <a:p>
            <a:pPr algn="ctr">
              <a:lnSpc>
                <a:spcPts val="5105"/>
              </a:lnSpc>
            </a:pPr>
            <a:r>
              <a:rPr lang="en-US" sz="5105" b="1" dirty="0">
                <a:solidFill>
                  <a:srgbClr val="FFFFFF"/>
                </a:solidFill>
                <a:latin typeface="Poppins Bold"/>
                <a:ea typeface="Poppins Bold"/>
                <a:cs typeface="Poppins Bold"/>
                <a:sym typeface="Poppins Bold"/>
              </a:rPr>
              <a:t>CURRENT REVENUE SNAPSHOT</a:t>
            </a:r>
          </a:p>
        </p:txBody>
      </p:sp>
      <p:sp>
        <p:nvSpPr>
          <p:cNvPr id="11" name="TextBox 11"/>
          <p:cNvSpPr txBox="1"/>
          <p:nvPr/>
        </p:nvSpPr>
        <p:spPr>
          <a:xfrm>
            <a:off x="6729749" y="2453672"/>
            <a:ext cx="11145866" cy="4951099"/>
          </a:xfrm>
          <a:prstGeom prst="rect">
            <a:avLst/>
          </a:prstGeom>
        </p:spPr>
        <p:txBody>
          <a:bodyPr lIns="0" tIns="0" rIns="0" bIns="0" rtlCol="0" anchor="t">
            <a:spAutoFit/>
          </a:bodyPr>
          <a:lstStyle/>
          <a:p>
            <a:pPr marL="779787" lvl="1" indent="-389894" algn="l">
              <a:lnSpc>
                <a:spcPts val="3200"/>
              </a:lnSpc>
              <a:buFont typeface="Arial"/>
              <a:buChar char="•"/>
            </a:pPr>
            <a:endParaRPr lang="en-US" sz="3600" b="1" dirty="0">
              <a:solidFill>
                <a:srgbClr val="0B89B8"/>
              </a:solidFill>
              <a:latin typeface="Poppins Bold"/>
              <a:ea typeface="Poppins Bold"/>
              <a:cs typeface="Poppins Bold"/>
              <a:sym typeface="Poppins Bold"/>
            </a:endParaRPr>
          </a:p>
          <a:p>
            <a:pPr marL="779787" lvl="1" indent="-389894" algn="l">
              <a:lnSpc>
                <a:spcPts val="3200"/>
              </a:lnSpc>
              <a:buFont typeface="Arial"/>
              <a:buChar char="•"/>
            </a:pPr>
            <a:endParaRPr lang="en-US" sz="3600" b="1" dirty="0">
              <a:solidFill>
                <a:srgbClr val="0B89B8"/>
              </a:solidFill>
              <a:latin typeface="Poppins Bold"/>
              <a:ea typeface="Poppins Bold"/>
              <a:cs typeface="Poppins Bold"/>
              <a:sym typeface="Poppins Bold"/>
            </a:endParaRPr>
          </a:p>
          <a:p>
            <a:pPr marL="779787" lvl="1" indent="-389894" algn="l">
              <a:lnSpc>
                <a:spcPts val="3200"/>
              </a:lnSpc>
              <a:buFont typeface="Arial"/>
              <a:buChar char="•"/>
            </a:pPr>
            <a:r>
              <a:rPr lang="en-US" sz="3600" b="1" dirty="0">
                <a:solidFill>
                  <a:srgbClr val="0B89B8"/>
                </a:solidFill>
                <a:latin typeface="Poppins Bold"/>
                <a:ea typeface="Poppins Bold"/>
                <a:cs typeface="Poppins Bold"/>
                <a:sym typeface="Poppins Bold"/>
              </a:rPr>
              <a:t>Top 3 Revenue Sources (by %):</a:t>
            </a:r>
          </a:p>
          <a:p>
            <a:pPr marL="779787" lvl="1" indent="-389894" algn="l">
              <a:lnSpc>
                <a:spcPts val="3200"/>
              </a:lnSpc>
              <a:buFont typeface="Arial"/>
              <a:buChar char="•"/>
            </a:pPr>
            <a:endParaRPr lang="en-US" sz="3600" b="1" dirty="0">
              <a:solidFill>
                <a:srgbClr val="0B89B8"/>
              </a:solidFill>
              <a:latin typeface="Poppins Bold"/>
              <a:ea typeface="Poppins Bold"/>
              <a:cs typeface="Poppins Bold"/>
              <a:sym typeface="Poppins Bold"/>
            </a:endParaRPr>
          </a:p>
          <a:p>
            <a:pPr marL="779787" lvl="1" indent="-389894" algn="l">
              <a:lnSpc>
                <a:spcPts val="3200"/>
              </a:lnSpc>
              <a:buFont typeface="Arial"/>
              <a:buChar char="•"/>
            </a:pPr>
            <a:r>
              <a:rPr lang="en-US" sz="3600" b="1" dirty="0">
                <a:solidFill>
                  <a:srgbClr val="0B89B8"/>
                </a:solidFill>
                <a:latin typeface="Poppins Bold"/>
                <a:ea typeface="Poppins Bold"/>
                <a:cs typeface="Poppins Bold"/>
                <a:sym typeface="Poppins Bold"/>
              </a:rPr>
              <a:t>Most Fragile Revenue Source:</a:t>
            </a:r>
          </a:p>
          <a:p>
            <a:pPr marL="1559574" lvl="2" indent="-519858" algn="l">
              <a:lnSpc>
                <a:spcPts val="3200"/>
              </a:lnSpc>
              <a:buFont typeface="Arial"/>
              <a:buChar char="⚬"/>
            </a:pPr>
            <a:endParaRPr lang="en-US" sz="3600" dirty="0">
              <a:solidFill>
                <a:srgbClr val="545454"/>
              </a:solidFill>
              <a:latin typeface="Poppins"/>
              <a:ea typeface="Poppins"/>
              <a:cs typeface="Poppins"/>
              <a:sym typeface="Poppins"/>
            </a:endParaRPr>
          </a:p>
          <a:p>
            <a:pPr marL="779787" lvl="1" indent="-389894" algn="l">
              <a:lnSpc>
                <a:spcPts val="3200"/>
              </a:lnSpc>
              <a:buFont typeface="Arial"/>
              <a:buChar char="•"/>
            </a:pPr>
            <a:r>
              <a:rPr lang="en-US" sz="3600" b="1" dirty="0">
                <a:solidFill>
                  <a:srgbClr val="0B89B8"/>
                </a:solidFill>
                <a:latin typeface="Poppins Bold"/>
                <a:ea typeface="Poppins Bold"/>
                <a:cs typeface="Poppins Bold"/>
                <a:sym typeface="Poppins Bold"/>
              </a:rPr>
              <a:t>Most Reliable Revenue Source:</a:t>
            </a:r>
          </a:p>
          <a:p>
            <a:pPr marL="1039716" lvl="2" algn="l">
              <a:lnSpc>
                <a:spcPts val="3200"/>
              </a:lnSpc>
            </a:pPr>
            <a:endParaRPr lang="en-US" sz="3600" dirty="0">
              <a:solidFill>
                <a:srgbClr val="545454"/>
              </a:solidFill>
              <a:latin typeface="Poppins"/>
              <a:ea typeface="Poppins"/>
              <a:cs typeface="Poppins"/>
              <a:sym typeface="Poppins"/>
            </a:endParaRPr>
          </a:p>
          <a:p>
            <a:pPr marL="779787" lvl="1" indent="-389894" algn="l">
              <a:lnSpc>
                <a:spcPts val="3200"/>
              </a:lnSpc>
              <a:buFont typeface="Arial"/>
              <a:buChar char="•"/>
            </a:pPr>
            <a:r>
              <a:rPr lang="en-US" sz="3600" b="1" dirty="0">
                <a:solidFill>
                  <a:srgbClr val="0B89B8"/>
                </a:solidFill>
                <a:latin typeface="Poppins Bold"/>
                <a:ea typeface="Poppins Bold"/>
                <a:cs typeface="Poppins Bold"/>
                <a:sym typeface="Poppins Bold"/>
              </a:rPr>
              <a:t>Risk Question:</a:t>
            </a:r>
          </a:p>
          <a:p>
            <a:pPr marL="779787" lvl="1" indent="-389894" algn="l">
              <a:lnSpc>
                <a:spcPts val="3200"/>
              </a:lnSpc>
              <a:buFont typeface="Arial"/>
              <a:buChar char="•"/>
            </a:pPr>
            <a:endParaRPr lang="en-US" sz="3600" b="1" dirty="0">
              <a:solidFill>
                <a:srgbClr val="0B89B8"/>
              </a:solidFill>
              <a:latin typeface="Poppins Bold"/>
              <a:ea typeface="Poppins Bold"/>
              <a:cs typeface="Poppins Bold"/>
              <a:sym typeface="Poppins Bold"/>
            </a:endParaRPr>
          </a:p>
          <a:p>
            <a:pPr marL="1559574" lvl="2" indent="-519858" algn="l">
              <a:lnSpc>
                <a:spcPts val="3200"/>
              </a:lnSpc>
              <a:buFont typeface="Arial"/>
              <a:buChar char="⚬"/>
            </a:pPr>
            <a:r>
              <a:rPr lang="en-US" sz="3600" dirty="0">
                <a:solidFill>
                  <a:srgbClr val="545454"/>
                </a:solidFill>
                <a:latin typeface="Poppins"/>
                <a:ea typeface="Poppins"/>
                <a:cs typeface="Poppins"/>
                <a:sym typeface="Poppins"/>
              </a:rPr>
              <a:t>If our largest source dropped by 25%, what would be most affected?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542320" y="2162917"/>
            <a:ext cx="5015412" cy="1805945"/>
            <a:chOff x="0" y="0"/>
            <a:chExt cx="1320932" cy="382224"/>
          </a:xfrm>
        </p:grpSpPr>
        <p:sp>
          <p:nvSpPr>
            <p:cNvPr id="6" name="Freeform 6"/>
            <p:cNvSpPr/>
            <p:nvPr/>
          </p:nvSpPr>
          <p:spPr>
            <a:xfrm>
              <a:off x="0" y="0"/>
              <a:ext cx="1320932" cy="382224"/>
            </a:xfrm>
            <a:custGeom>
              <a:avLst/>
              <a:gdLst/>
              <a:ahLst/>
              <a:cxnLst/>
              <a:rect l="l" t="t" r="r" b="b"/>
              <a:pathLst>
                <a:path w="1320932" h="382224">
                  <a:moveTo>
                    <a:pt x="78725" y="0"/>
                  </a:moveTo>
                  <a:lnTo>
                    <a:pt x="1242207" y="0"/>
                  </a:lnTo>
                  <a:cubicBezTo>
                    <a:pt x="1263086" y="0"/>
                    <a:pt x="1283110" y="8294"/>
                    <a:pt x="1297874" y="23058"/>
                  </a:cubicBezTo>
                  <a:cubicBezTo>
                    <a:pt x="1312637" y="37822"/>
                    <a:pt x="1320932" y="57846"/>
                    <a:pt x="1320932" y="78725"/>
                  </a:cubicBezTo>
                  <a:lnTo>
                    <a:pt x="1320932" y="303499"/>
                  </a:lnTo>
                  <a:cubicBezTo>
                    <a:pt x="1320932" y="346977"/>
                    <a:pt x="1285685" y="382224"/>
                    <a:pt x="1242207" y="382224"/>
                  </a:cubicBezTo>
                  <a:lnTo>
                    <a:pt x="78725" y="382224"/>
                  </a:lnTo>
                  <a:cubicBezTo>
                    <a:pt x="57846" y="382224"/>
                    <a:pt x="37822" y="373929"/>
                    <a:pt x="23058" y="359166"/>
                  </a:cubicBezTo>
                  <a:cubicBezTo>
                    <a:pt x="8294" y="344402"/>
                    <a:pt x="0" y="324378"/>
                    <a:pt x="0" y="303499"/>
                  </a:cubicBezTo>
                  <a:lnTo>
                    <a:pt x="0" y="78725"/>
                  </a:lnTo>
                  <a:cubicBezTo>
                    <a:pt x="0" y="57846"/>
                    <a:pt x="8294" y="37822"/>
                    <a:pt x="23058" y="23058"/>
                  </a:cubicBezTo>
                  <a:cubicBezTo>
                    <a:pt x="37822" y="8294"/>
                    <a:pt x="57846" y="0"/>
                    <a:pt x="78725" y="0"/>
                  </a:cubicBezTo>
                  <a:close/>
                </a:path>
              </a:pathLst>
            </a:custGeom>
            <a:solidFill>
              <a:srgbClr val="0684B3"/>
            </a:solidFill>
          </p:spPr>
          <p:txBody>
            <a:bodyPr/>
            <a:lstStyle/>
            <a:p>
              <a:endParaRPr lang="en-US" dirty="0"/>
            </a:p>
          </p:txBody>
        </p:sp>
        <p:sp>
          <p:nvSpPr>
            <p:cNvPr id="7" name="TextBox 7"/>
            <p:cNvSpPr txBox="1"/>
            <p:nvPr/>
          </p:nvSpPr>
          <p:spPr>
            <a:xfrm>
              <a:off x="0" y="0"/>
              <a:ext cx="1320932" cy="382224"/>
            </a:xfrm>
            <a:prstGeom prst="rect">
              <a:avLst/>
            </a:prstGeom>
          </p:spPr>
          <p:txBody>
            <a:bodyPr lIns="50800" tIns="50800" rIns="50800" bIns="50800" rtlCol="0" anchor="ctr"/>
            <a:lstStyle/>
            <a:p>
              <a:pPr algn="ctr">
                <a:lnSpc>
                  <a:spcPts val="3219"/>
                </a:lnSpc>
              </a:pPr>
              <a:endParaRPr/>
            </a:p>
          </p:txBody>
        </p:sp>
      </p:grpSp>
      <p:grpSp>
        <p:nvGrpSpPr>
          <p:cNvPr id="8" name="Group 8"/>
          <p:cNvGrpSpPr/>
          <p:nvPr/>
        </p:nvGrpSpPr>
        <p:grpSpPr>
          <a:xfrm>
            <a:off x="0" y="9305925"/>
            <a:ext cx="16013060" cy="981075"/>
            <a:chOff x="0" y="0"/>
            <a:chExt cx="4217431" cy="258390"/>
          </a:xfrm>
        </p:grpSpPr>
        <p:sp>
          <p:nvSpPr>
            <p:cNvPr id="9" name="Freeform 9"/>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10" name="TextBox 10"/>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12" name="TextBox 12"/>
          <p:cNvSpPr txBox="1"/>
          <p:nvPr/>
        </p:nvSpPr>
        <p:spPr>
          <a:xfrm>
            <a:off x="6542321" y="2576787"/>
            <a:ext cx="4735280" cy="1041311"/>
          </a:xfrm>
          <a:prstGeom prst="rect">
            <a:avLst/>
          </a:prstGeom>
        </p:spPr>
        <p:txBody>
          <a:bodyPr wrap="square" lIns="0" tIns="0" rIns="0" bIns="0" rtlCol="0" anchor="t">
            <a:spAutoFit/>
          </a:bodyPr>
          <a:lstStyle/>
          <a:p>
            <a:pPr algn="ctr">
              <a:lnSpc>
                <a:spcPts val="4000"/>
              </a:lnSpc>
            </a:pPr>
            <a:r>
              <a:rPr lang="en-US" sz="4000" b="1" dirty="0">
                <a:solidFill>
                  <a:srgbClr val="FFFFFF"/>
                </a:solidFill>
                <a:latin typeface="Poppins Bold"/>
                <a:ea typeface="Poppins Bold"/>
                <a:cs typeface="Poppins Bold"/>
                <a:sym typeface="Poppins Bold"/>
              </a:rPr>
              <a:t>FUNDING DIVERSIFICATION</a:t>
            </a:r>
          </a:p>
        </p:txBody>
      </p:sp>
      <p:sp>
        <p:nvSpPr>
          <p:cNvPr id="13" name="TextBox 13"/>
          <p:cNvSpPr txBox="1"/>
          <p:nvPr/>
        </p:nvSpPr>
        <p:spPr>
          <a:xfrm>
            <a:off x="1196493" y="4102399"/>
            <a:ext cx="7504736" cy="2205732"/>
          </a:xfrm>
          <a:prstGeom prst="rect">
            <a:avLst/>
          </a:prstGeom>
        </p:spPr>
        <p:txBody>
          <a:bodyPr lIns="0" tIns="0" rIns="0" bIns="0" rtlCol="0" anchor="t">
            <a:spAutoFit/>
          </a:bodyPr>
          <a:lstStyle/>
          <a:p>
            <a:pPr marL="777234" lvl="1" indent="-388617" algn="l">
              <a:lnSpc>
                <a:spcPts val="4319"/>
              </a:lnSpc>
              <a:buFont typeface="Arial"/>
              <a:buChar char="•"/>
            </a:pPr>
            <a:r>
              <a:rPr lang="en-US" sz="3599" dirty="0">
                <a:solidFill>
                  <a:srgbClr val="545454"/>
                </a:solidFill>
                <a:latin typeface="Poppins"/>
                <a:ea typeface="Poppins"/>
                <a:cs typeface="Poppins"/>
                <a:sym typeface="Poppins"/>
              </a:rPr>
              <a:t>Generating revenue from multiple sources to reduce dependence on any single funding stream </a:t>
            </a:r>
          </a:p>
        </p:txBody>
      </p:sp>
      <p:sp>
        <p:nvSpPr>
          <p:cNvPr id="14" name="TextBox 14"/>
          <p:cNvSpPr txBox="1"/>
          <p:nvPr/>
        </p:nvSpPr>
        <p:spPr>
          <a:xfrm>
            <a:off x="1196493" y="7142346"/>
            <a:ext cx="7947507" cy="1666875"/>
          </a:xfrm>
          <a:prstGeom prst="rect">
            <a:avLst/>
          </a:prstGeom>
        </p:spPr>
        <p:txBody>
          <a:bodyPr lIns="0" tIns="0" rIns="0" bIns="0" rtlCol="0" anchor="t">
            <a:spAutoFit/>
          </a:bodyPr>
          <a:lstStyle/>
          <a:p>
            <a:pPr marL="777240" lvl="1" indent="-388620" algn="l">
              <a:lnSpc>
                <a:spcPts val="4320"/>
              </a:lnSpc>
              <a:buFont typeface="Arial"/>
              <a:buChar char="•"/>
            </a:pPr>
            <a:r>
              <a:rPr lang="en-US" sz="3600" dirty="0">
                <a:solidFill>
                  <a:srgbClr val="545454"/>
                </a:solidFill>
                <a:latin typeface="Poppins"/>
                <a:ea typeface="Poppins"/>
                <a:cs typeface="Poppins"/>
                <a:sym typeface="Poppins"/>
              </a:rPr>
              <a:t>Key to financial sustainability and risk management for nonprofits.</a:t>
            </a:r>
          </a:p>
        </p:txBody>
      </p:sp>
      <p:sp>
        <p:nvSpPr>
          <p:cNvPr id="15" name="TextBox 15"/>
          <p:cNvSpPr txBox="1"/>
          <p:nvPr/>
        </p:nvSpPr>
        <p:spPr>
          <a:xfrm>
            <a:off x="11745681" y="2500387"/>
            <a:ext cx="3720203" cy="1082675"/>
          </a:xfrm>
          <a:prstGeom prst="rect">
            <a:avLst/>
          </a:prstGeom>
        </p:spPr>
        <p:txBody>
          <a:bodyPr lIns="0" tIns="0" rIns="0" bIns="0" rtlCol="0" anchor="t">
            <a:spAutoFit/>
          </a:bodyPr>
          <a:lstStyle/>
          <a:p>
            <a:pPr algn="ctr">
              <a:lnSpc>
                <a:spcPts val="4000"/>
              </a:lnSpc>
            </a:pPr>
            <a:r>
              <a:rPr lang="en-US" sz="4000" b="1" dirty="0">
                <a:solidFill>
                  <a:srgbClr val="FFFFFF"/>
                </a:solidFill>
                <a:latin typeface="Poppins Bold"/>
                <a:ea typeface="Poppins Bold"/>
                <a:cs typeface="Poppins Bold"/>
                <a:sym typeface="Poppins Bold"/>
              </a:rPr>
              <a:t>WHY IS IT IMPRTANT? </a:t>
            </a:r>
          </a:p>
        </p:txBody>
      </p:sp>
      <p:sp>
        <p:nvSpPr>
          <p:cNvPr id="16" name="TextBox 16"/>
          <p:cNvSpPr txBox="1"/>
          <p:nvPr/>
        </p:nvSpPr>
        <p:spPr>
          <a:xfrm>
            <a:off x="9539624" y="4184758"/>
            <a:ext cx="7719676" cy="1123950"/>
          </a:xfrm>
          <a:prstGeom prst="rect">
            <a:avLst/>
          </a:prstGeom>
        </p:spPr>
        <p:txBody>
          <a:bodyPr lIns="0" tIns="0" rIns="0" bIns="0" rtlCol="0" anchor="t">
            <a:spAutoFit/>
          </a:bodyPr>
          <a:lstStyle/>
          <a:p>
            <a:pPr marL="777234" lvl="1" indent="-388617" algn="l">
              <a:lnSpc>
                <a:spcPts val="4319"/>
              </a:lnSpc>
              <a:buFont typeface="Arial"/>
              <a:buChar char="•"/>
            </a:pPr>
            <a:r>
              <a:rPr lang="en-US" sz="3599">
                <a:solidFill>
                  <a:srgbClr val="545454"/>
                </a:solidFill>
                <a:latin typeface="Poppins"/>
                <a:ea typeface="Poppins"/>
                <a:cs typeface="Poppins"/>
                <a:sym typeface="Poppins"/>
              </a:rPr>
              <a:t>Minimizes risks associated with fluctuations in funding.</a:t>
            </a:r>
          </a:p>
        </p:txBody>
      </p:sp>
      <p:sp>
        <p:nvSpPr>
          <p:cNvPr id="17" name="TextBox 17"/>
          <p:cNvSpPr txBox="1"/>
          <p:nvPr/>
        </p:nvSpPr>
        <p:spPr>
          <a:xfrm>
            <a:off x="9539624" y="7366183"/>
            <a:ext cx="8255898" cy="1123950"/>
          </a:xfrm>
          <a:prstGeom prst="rect">
            <a:avLst/>
          </a:prstGeom>
        </p:spPr>
        <p:txBody>
          <a:bodyPr lIns="0" tIns="0" rIns="0" bIns="0" rtlCol="0" anchor="t">
            <a:spAutoFit/>
          </a:bodyPr>
          <a:lstStyle/>
          <a:p>
            <a:pPr marL="777234" lvl="1" indent="-388617" algn="l">
              <a:lnSpc>
                <a:spcPts val="4319"/>
              </a:lnSpc>
              <a:buFont typeface="Arial"/>
              <a:buChar char="•"/>
            </a:pPr>
            <a:r>
              <a:rPr lang="en-US" sz="3599">
                <a:solidFill>
                  <a:srgbClr val="545454"/>
                </a:solidFill>
                <a:latin typeface="Poppins"/>
                <a:ea typeface="Poppins"/>
                <a:cs typeface="Poppins"/>
                <a:sym typeface="Poppins"/>
              </a:rPr>
              <a:t>Enables innovation and flexbility in program delivery.</a:t>
            </a:r>
          </a:p>
        </p:txBody>
      </p:sp>
      <p:sp>
        <p:nvSpPr>
          <p:cNvPr id="18" name="TextBox 18"/>
          <p:cNvSpPr txBox="1"/>
          <p:nvPr/>
        </p:nvSpPr>
        <p:spPr>
          <a:xfrm>
            <a:off x="9539624" y="5730983"/>
            <a:ext cx="8255898" cy="1123950"/>
          </a:xfrm>
          <a:prstGeom prst="rect">
            <a:avLst/>
          </a:prstGeom>
        </p:spPr>
        <p:txBody>
          <a:bodyPr lIns="0" tIns="0" rIns="0" bIns="0" rtlCol="0" anchor="t">
            <a:spAutoFit/>
          </a:bodyPr>
          <a:lstStyle/>
          <a:p>
            <a:pPr marL="777234" lvl="1" indent="-388617" algn="l">
              <a:lnSpc>
                <a:spcPts val="4319"/>
              </a:lnSpc>
              <a:buFont typeface="Arial"/>
              <a:buChar char="•"/>
            </a:pPr>
            <a:r>
              <a:rPr lang="en-US" sz="3599">
                <a:solidFill>
                  <a:srgbClr val="545454"/>
                </a:solidFill>
                <a:latin typeface="Poppins"/>
                <a:ea typeface="Poppins"/>
                <a:cs typeface="Poppins"/>
                <a:sym typeface="Poppins"/>
              </a:rPr>
              <a:t>Creates a stable financial base for program expansion. </a:t>
            </a:r>
          </a:p>
        </p:txBody>
      </p:sp>
      <p:sp>
        <p:nvSpPr>
          <p:cNvPr id="19" name="TextBox 19"/>
          <p:cNvSpPr txBox="1"/>
          <p:nvPr/>
        </p:nvSpPr>
        <p:spPr>
          <a:xfrm>
            <a:off x="6292642" y="387391"/>
            <a:ext cx="5702716" cy="1082675"/>
          </a:xfrm>
          <a:prstGeom prst="rect">
            <a:avLst/>
          </a:prstGeom>
        </p:spPr>
        <p:txBody>
          <a:bodyPr lIns="0" tIns="0" rIns="0" bIns="0" rtlCol="0" anchor="t">
            <a:spAutoFit/>
          </a:bodyPr>
          <a:lstStyle/>
          <a:p>
            <a:pPr algn="ctr">
              <a:lnSpc>
                <a:spcPts val="4000"/>
              </a:lnSpc>
            </a:pPr>
            <a:r>
              <a:rPr lang="en-US" sz="4000" b="1">
                <a:solidFill>
                  <a:srgbClr val="0B89B8"/>
                </a:solidFill>
                <a:latin typeface="Poppins Bold"/>
                <a:ea typeface="Poppins Bold"/>
                <a:cs typeface="Poppins Bold"/>
                <a:sym typeface="Poppins Bold"/>
              </a:rPr>
              <a:t>EFFECTIVE RESOURCE DEVELOPMENT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2247900"/>
            <a:ext cx="6566334" cy="2438855"/>
            <a:chOff x="0" y="0"/>
            <a:chExt cx="1729405" cy="642332"/>
          </a:xfrm>
        </p:grpSpPr>
        <p:sp>
          <p:nvSpPr>
            <p:cNvPr id="3" name="Freeform 3"/>
            <p:cNvSpPr/>
            <p:nvPr/>
          </p:nvSpPr>
          <p:spPr>
            <a:xfrm>
              <a:off x="54576" y="10640"/>
              <a:ext cx="1674829" cy="631692"/>
            </a:xfrm>
            <a:custGeom>
              <a:avLst/>
              <a:gdLst/>
              <a:ahLst/>
              <a:cxnLst/>
              <a:rect l="l" t="t" r="r" b="b"/>
              <a:pathLst>
                <a:path w="1674829" h="631692">
                  <a:moveTo>
                    <a:pt x="62090" y="0"/>
                  </a:moveTo>
                  <a:lnTo>
                    <a:pt x="1612739" y="0"/>
                  </a:lnTo>
                  <a:cubicBezTo>
                    <a:pt x="1629206" y="0"/>
                    <a:pt x="1644999" y="6542"/>
                    <a:pt x="1656643" y="18186"/>
                  </a:cubicBezTo>
                  <a:cubicBezTo>
                    <a:pt x="1668287" y="29830"/>
                    <a:pt x="1674829" y="45623"/>
                    <a:pt x="1674829" y="62090"/>
                  </a:cubicBezTo>
                  <a:lnTo>
                    <a:pt x="1674829" y="569602"/>
                  </a:lnTo>
                  <a:cubicBezTo>
                    <a:pt x="1674829" y="603894"/>
                    <a:pt x="1647030" y="631692"/>
                    <a:pt x="1612739" y="631692"/>
                  </a:cubicBezTo>
                  <a:lnTo>
                    <a:pt x="62090" y="631692"/>
                  </a:lnTo>
                  <a:cubicBezTo>
                    <a:pt x="27799" y="631692"/>
                    <a:pt x="0" y="603894"/>
                    <a:pt x="0" y="569602"/>
                  </a:cubicBezTo>
                  <a:lnTo>
                    <a:pt x="0" y="62090"/>
                  </a:lnTo>
                  <a:cubicBezTo>
                    <a:pt x="0" y="27799"/>
                    <a:pt x="27799" y="0"/>
                    <a:pt x="62090" y="0"/>
                  </a:cubicBezTo>
                  <a:close/>
                </a:path>
              </a:pathLst>
            </a:custGeom>
            <a:solidFill>
              <a:srgbClr val="0684B3"/>
            </a:solidFill>
          </p:spPr>
          <p:txBody>
            <a:bodyPr/>
            <a:lstStyle/>
            <a:p>
              <a:endParaRPr lang="en-US"/>
            </a:p>
          </p:txBody>
        </p:sp>
        <p:sp>
          <p:nvSpPr>
            <p:cNvPr id="4" name="TextBox 4"/>
            <p:cNvSpPr txBox="1"/>
            <p:nvPr/>
          </p:nvSpPr>
          <p:spPr>
            <a:xfrm>
              <a:off x="0" y="0"/>
              <a:ext cx="1674829" cy="631692"/>
            </a:xfrm>
            <a:prstGeom prst="rect">
              <a:avLst/>
            </a:prstGeom>
          </p:spPr>
          <p:txBody>
            <a:bodyPr lIns="50800" tIns="50800" rIns="50800" bIns="50800" rtlCol="0" anchor="ctr"/>
            <a:lstStyle/>
            <a:p>
              <a:pPr algn="ctr">
                <a:lnSpc>
                  <a:spcPts val="3219"/>
                </a:lnSpc>
              </a:pPr>
              <a:endParaRPr/>
            </a:p>
          </p:txBody>
        </p:sp>
      </p:grpSp>
      <p:grpSp>
        <p:nvGrpSpPr>
          <p:cNvPr id="5" name="Group 5"/>
          <p:cNvGrpSpPr/>
          <p:nvPr/>
        </p:nvGrpSpPr>
        <p:grpSpPr>
          <a:xfrm>
            <a:off x="0" y="9305925"/>
            <a:ext cx="16013060" cy="981075"/>
            <a:chOff x="0" y="0"/>
            <a:chExt cx="4217431" cy="258390"/>
          </a:xfrm>
        </p:grpSpPr>
        <p:sp>
          <p:nvSpPr>
            <p:cNvPr id="6" name="Freeform 6"/>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9" name="TextBox 9"/>
          <p:cNvSpPr txBox="1"/>
          <p:nvPr/>
        </p:nvSpPr>
        <p:spPr>
          <a:xfrm>
            <a:off x="6292642" y="387391"/>
            <a:ext cx="5702716" cy="1082675"/>
          </a:xfrm>
          <a:prstGeom prst="rect">
            <a:avLst/>
          </a:prstGeom>
        </p:spPr>
        <p:txBody>
          <a:bodyPr lIns="0" tIns="0" rIns="0" bIns="0" rtlCol="0" anchor="t">
            <a:spAutoFit/>
          </a:bodyPr>
          <a:lstStyle/>
          <a:p>
            <a:pPr algn="ctr">
              <a:lnSpc>
                <a:spcPts val="4000"/>
              </a:lnSpc>
            </a:pPr>
            <a:r>
              <a:rPr lang="en-US" sz="4000" b="1">
                <a:solidFill>
                  <a:srgbClr val="0B89B8"/>
                </a:solidFill>
                <a:latin typeface="Poppins Bold"/>
                <a:ea typeface="Poppins Bold"/>
                <a:cs typeface="Poppins Bold"/>
                <a:sym typeface="Poppins Bold"/>
              </a:rPr>
              <a:t>EFFECTIVE RESOURCE DEVELOPMENT </a:t>
            </a:r>
          </a:p>
        </p:txBody>
      </p:sp>
      <p:sp>
        <p:nvSpPr>
          <p:cNvPr id="10" name="TextBox 10"/>
          <p:cNvSpPr txBox="1"/>
          <p:nvPr/>
        </p:nvSpPr>
        <p:spPr>
          <a:xfrm>
            <a:off x="7459356" y="2105058"/>
            <a:ext cx="9854917" cy="6976269"/>
          </a:xfrm>
          <a:prstGeom prst="rect">
            <a:avLst/>
          </a:prstGeom>
        </p:spPr>
        <p:txBody>
          <a:bodyPr lIns="0" tIns="0" rIns="0" bIns="0" rtlCol="0" anchor="t">
            <a:spAutoFit/>
          </a:bodyPr>
          <a:lstStyle/>
          <a:p>
            <a:pPr marL="749292" lvl="1" indent="-374646" algn="l">
              <a:lnSpc>
                <a:spcPts val="4164"/>
              </a:lnSpc>
              <a:buFont typeface="Arial"/>
              <a:buChar char="•"/>
            </a:pPr>
            <a:r>
              <a:rPr lang="en-US" sz="3470" b="1" dirty="0">
                <a:solidFill>
                  <a:srgbClr val="0B89B8"/>
                </a:solidFill>
                <a:latin typeface="Poppins Bold"/>
                <a:ea typeface="Poppins Bold"/>
                <a:cs typeface="Poppins Bold"/>
                <a:sym typeface="Poppins Bold"/>
              </a:rPr>
              <a:t>Financial Resilience:</a:t>
            </a:r>
            <a:r>
              <a:rPr lang="en-US" sz="3470" b="1" dirty="0">
                <a:solidFill>
                  <a:srgbClr val="545454"/>
                </a:solidFill>
                <a:latin typeface="Poppins Bold"/>
                <a:ea typeface="Poppins Bold"/>
                <a:cs typeface="Poppins Bold"/>
                <a:sym typeface="Poppins Bold"/>
              </a:rPr>
              <a:t> </a:t>
            </a:r>
            <a:r>
              <a:rPr lang="en-US" sz="3470" dirty="0">
                <a:solidFill>
                  <a:srgbClr val="545454"/>
                </a:solidFill>
                <a:latin typeface="Poppins"/>
                <a:ea typeface="Poppins"/>
                <a:cs typeface="Poppins"/>
                <a:sym typeface="Poppins"/>
              </a:rPr>
              <a:t>Protects from unexpected funding cuts.</a:t>
            </a:r>
          </a:p>
          <a:p>
            <a:pPr marL="749292" lvl="1" indent="-374646" algn="l">
              <a:lnSpc>
                <a:spcPts val="4164"/>
              </a:lnSpc>
              <a:buFont typeface="Arial"/>
              <a:buChar char="•"/>
            </a:pPr>
            <a:r>
              <a:rPr lang="en-US" sz="3470" b="1" dirty="0">
                <a:solidFill>
                  <a:srgbClr val="0B89B8"/>
                </a:solidFill>
                <a:latin typeface="Poppins Bold"/>
                <a:ea typeface="Poppins Bold"/>
                <a:cs typeface="Poppins Bold"/>
                <a:sym typeface="Poppins Bold"/>
              </a:rPr>
              <a:t>Increased Stability:</a:t>
            </a:r>
            <a:r>
              <a:rPr lang="en-US" sz="3470" dirty="0">
                <a:solidFill>
                  <a:srgbClr val="545454"/>
                </a:solidFill>
                <a:latin typeface="Poppins"/>
                <a:ea typeface="Poppins"/>
                <a:cs typeface="Poppins"/>
                <a:sym typeface="Poppins"/>
              </a:rPr>
              <a:t> A steady cash flow from different sources leads to operational stability.</a:t>
            </a:r>
          </a:p>
          <a:p>
            <a:pPr marL="749292" lvl="1" indent="-374646" algn="l">
              <a:lnSpc>
                <a:spcPts val="4164"/>
              </a:lnSpc>
              <a:buFont typeface="Arial"/>
              <a:buChar char="•"/>
            </a:pPr>
            <a:r>
              <a:rPr lang="en-US" sz="3470" b="1" dirty="0">
                <a:solidFill>
                  <a:srgbClr val="0B89B8"/>
                </a:solidFill>
                <a:latin typeface="Poppins Bold"/>
                <a:ea typeface="Poppins Bold"/>
                <a:cs typeface="Poppins Bold"/>
                <a:sym typeface="Poppins Bold"/>
              </a:rPr>
              <a:t>Enhanced Credibility:</a:t>
            </a:r>
            <a:r>
              <a:rPr lang="en-US" sz="3470" dirty="0">
                <a:solidFill>
                  <a:srgbClr val="545454"/>
                </a:solidFill>
                <a:latin typeface="Poppins"/>
                <a:ea typeface="Poppins"/>
                <a:cs typeface="Poppins"/>
                <a:sym typeface="Poppins"/>
              </a:rPr>
              <a:t> Diverse funding sources demonstrate support by a wide range of stakeholders.</a:t>
            </a:r>
          </a:p>
          <a:p>
            <a:pPr marL="749292" lvl="1" indent="-374646" algn="l">
              <a:lnSpc>
                <a:spcPts val="4164"/>
              </a:lnSpc>
              <a:buFont typeface="Arial"/>
              <a:buChar char="•"/>
            </a:pPr>
            <a:r>
              <a:rPr lang="en-US" sz="3470" b="1" dirty="0">
                <a:solidFill>
                  <a:srgbClr val="0B89B8"/>
                </a:solidFill>
                <a:latin typeface="Poppins Bold"/>
                <a:ea typeface="Poppins Bold"/>
                <a:cs typeface="Poppins Bold"/>
                <a:sym typeface="Poppins Bold"/>
              </a:rPr>
              <a:t>Opportunity for Innovation:</a:t>
            </a:r>
            <a:r>
              <a:rPr lang="en-US" sz="3470" dirty="0">
                <a:solidFill>
                  <a:srgbClr val="545454"/>
                </a:solidFill>
                <a:latin typeface="Poppins"/>
                <a:ea typeface="Poppins"/>
                <a:cs typeface="Poppins"/>
                <a:sym typeface="Poppins"/>
              </a:rPr>
              <a:t> Different funding streams allow for creative and innovative program development.</a:t>
            </a:r>
          </a:p>
          <a:p>
            <a:pPr algn="l">
              <a:lnSpc>
                <a:spcPts val="4053"/>
              </a:lnSpc>
            </a:pPr>
            <a:endParaRPr lang="en-US" sz="3470" dirty="0">
              <a:solidFill>
                <a:srgbClr val="545454"/>
              </a:solidFill>
              <a:latin typeface="Poppins"/>
              <a:ea typeface="Poppins"/>
              <a:cs typeface="Poppins"/>
              <a:sym typeface="Poppins"/>
            </a:endParaRPr>
          </a:p>
          <a:p>
            <a:pPr algn="l">
              <a:lnSpc>
                <a:spcPts val="4053"/>
              </a:lnSpc>
            </a:pPr>
            <a:endParaRPr lang="en-US" sz="3470" dirty="0">
              <a:solidFill>
                <a:srgbClr val="545454"/>
              </a:solidFill>
              <a:latin typeface="Poppins"/>
              <a:ea typeface="Poppins"/>
              <a:cs typeface="Poppins"/>
              <a:sym typeface="Poppins"/>
            </a:endParaRPr>
          </a:p>
        </p:txBody>
      </p:sp>
      <p:sp>
        <p:nvSpPr>
          <p:cNvPr id="11" name="TextBox 11"/>
          <p:cNvSpPr txBox="1"/>
          <p:nvPr/>
        </p:nvSpPr>
        <p:spPr>
          <a:xfrm>
            <a:off x="-304800" y="2739755"/>
            <a:ext cx="9144000" cy="1414746"/>
          </a:xfrm>
          <a:prstGeom prst="rect">
            <a:avLst/>
          </a:prstGeom>
        </p:spPr>
        <p:txBody>
          <a:bodyPr lIns="0" tIns="0" rIns="0" bIns="0" rtlCol="0" anchor="t">
            <a:spAutoFit/>
          </a:bodyPr>
          <a:lstStyle/>
          <a:p>
            <a:pPr algn="ctr">
              <a:lnSpc>
                <a:spcPts val="5551"/>
              </a:lnSpc>
            </a:pPr>
            <a:r>
              <a:rPr lang="en-US" sz="4400" b="1" dirty="0">
                <a:solidFill>
                  <a:srgbClr val="FFFFFF"/>
                </a:solidFill>
                <a:latin typeface="Poppins Bold"/>
                <a:ea typeface="Poppins Bold"/>
                <a:cs typeface="Poppins Bold"/>
                <a:sym typeface="Poppins Bold"/>
              </a:rPr>
              <a:t>ADVANTAGES OF</a:t>
            </a:r>
            <a:r>
              <a:rPr lang="en-US" sz="5551" b="1" dirty="0">
                <a:solidFill>
                  <a:srgbClr val="FFFFFF"/>
                </a:solidFill>
                <a:latin typeface="Poppins Bold"/>
                <a:ea typeface="Poppins Bold"/>
                <a:cs typeface="Poppins Bold"/>
                <a:sym typeface="Poppins Bold"/>
              </a:rPr>
              <a:t> </a:t>
            </a:r>
            <a:r>
              <a:rPr lang="en-US" sz="4400" b="1" dirty="0">
                <a:solidFill>
                  <a:srgbClr val="FFFFFF"/>
                </a:solidFill>
                <a:latin typeface="Poppins Bold"/>
                <a:ea typeface="Poppins Bold"/>
                <a:cs typeface="Poppins Bold"/>
                <a:sym typeface="Poppins Bold"/>
              </a:rPr>
              <a:t>DIVERSIFICATION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8417" y="2019300"/>
            <a:ext cx="5896529" cy="2754307"/>
            <a:chOff x="0" y="0"/>
            <a:chExt cx="1552995" cy="725414"/>
          </a:xfrm>
        </p:grpSpPr>
        <p:sp>
          <p:nvSpPr>
            <p:cNvPr id="3" name="Freeform 3"/>
            <p:cNvSpPr/>
            <p:nvPr/>
          </p:nvSpPr>
          <p:spPr>
            <a:xfrm>
              <a:off x="0" y="0"/>
              <a:ext cx="1552995" cy="725414"/>
            </a:xfrm>
            <a:custGeom>
              <a:avLst/>
              <a:gdLst/>
              <a:ahLst/>
              <a:cxnLst/>
              <a:rect l="l" t="t" r="r" b="b"/>
              <a:pathLst>
                <a:path w="1552995" h="725414">
                  <a:moveTo>
                    <a:pt x="66961" y="0"/>
                  </a:moveTo>
                  <a:lnTo>
                    <a:pt x="1486034" y="0"/>
                  </a:lnTo>
                  <a:cubicBezTo>
                    <a:pt x="1503793" y="0"/>
                    <a:pt x="1520825" y="7055"/>
                    <a:pt x="1533383" y="19612"/>
                  </a:cubicBezTo>
                  <a:cubicBezTo>
                    <a:pt x="1545941" y="32170"/>
                    <a:pt x="1552995" y="49202"/>
                    <a:pt x="1552995" y="66961"/>
                  </a:cubicBezTo>
                  <a:lnTo>
                    <a:pt x="1552995" y="658453"/>
                  </a:lnTo>
                  <a:cubicBezTo>
                    <a:pt x="1552995" y="676212"/>
                    <a:pt x="1545941" y="693244"/>
                    <a:pt x="1533383" y="705802"/>
                  </a:cubicBezTo>
                  <a:cubicBezTo>
                    <a:pt x="1520825" y="718359"/>
                    <a:pt x="1503793" y="725414"/>
                    <a:pt x="1486034" y="725414"/>
                  </a:cubicBezTo>
                  <a:lnTo>
                    <a:pt x="66961" y="725414"/>
                  </a:lnTo>
                  <a:cubicBezTo>
                    <a:pt x="49202" y="725414"/>
                    <a:pt x="32170" y="718359"/>
                    <a:pt x="19612" y="705802"/>
                  </a:cubicBezTo>
                  <a:cubicBezTo>
                    <a:pt x="7055" y="693244"/>
                    <a:pt x="0" y="676212"/>
                    <a:pt x="0" y="658453"/>
                  </a:cubicBezTo>
                  <a:lnTo>
                    <a:pt x="0" y="66961"/>
                  </a:lnTo>
                  <a:cubicBezTo>
                    <a:pt x="0" y="49202"/>
                    <a:pt x="7055" y="32170"/>
                    <a:pt x="19612" y="19612"/>
                  </a:cubicBezTo>
                  <a:cubicBezTo>
                    <a:pt x="32170" y="7055"/>
                    <a:pt x="49202" y="0"/>
                    <a:pt x="66961" y="0"/>
                  </a:cubicBezTo>
                  <a:close/>
                </a:path>
              </a:pathLst>
            </a:custGeom>
            <a:solidFill>
              <a:srgbClr val="0684B3"/>
            </a:solidFill>
          </p:spPr>
          <p:txBody>
            <a:bodyPr/>
            <a:lstStyle/>
            <a:p>
              <a:endParaRPr lang="en-US"/>
            </a:p>
          </p:txBody>
        </p:sp>
        <p:sp>
          <p:nvSpPr>
            <p:cNvPr id="4" name="TextBox 4"/>
            <p:cNvSpPr txBox="1"/>
            <p:nvPr/>
          </p:nvSpPr>
          <p:spPr>
            <a:xfrm>
              <a:off x="0" y="0"/>
              <a:ext cx="1552995" cy="725414"/>
            </a:xfrm>
            <a:prstGeom prst="rect">
              <a:avLst/>
            </a:prstGeom>
          </p:spPr>
          <p:txBody>
            <a:bodyPr lIns="50800" tIns="50800" rIns="50800" bIns="50800" rtlCol="0" anchor="ctr"/>
            <a:lstStyle/>
            <a:p>
              <a:pPr algn="ctr">
                <a:lnSpc>
                  <a:spcPts val="3219"/>
                </a:lnSpc>
              </a:pPr>
              <a:endParaRPr/>
            </a:p>
          </p:txBody>
        </p:sp>
      </p:grpSp>
      <p:grpSp>
        <p:nvGrpSpPr>
          <p:cNvPr id="5" name="Group 5"/>
          <p:cNvGrpSpPr/>
          <p:nvPr/>
        </p:nvGrpSpPr>
        <p:grpSpPr>
          <a:xfrm>
            <a:off x="0" y="9292731"/>
            <a:ext cx="16013056" cy="981075"/>
            <a:chOff x="0" y="0"/>
            <a:chExt cx="4217430" cy="258390"/>
          </a:xfrm>
        </p:grpSpPr>
        <p:sp>
          <p:nvSpPr>
            <p:cNvPr id="6" name="Freeform 6"/>
            <p:cNvSpPr/>
            <p:nvPr/>
          </p:nvSpPr>
          <p:spPr>
            <a:xfrm>
              <a:off x="0" y="0"/>
              <a:ext cx="4217431" cy="258390"/>
            </a:xfrm>
            <a:custGeom>
              <a:avLst/>
              <a:gdLst/>
              <a:ahLst/>
              <a:cxnLst/>
              <a:rect l="l" t="t" r="r" b="b"/>
              <a:pathLst>
                <a:path w="4217431" h="258390">
                  <a:moveTo>
                    <a:pt x="0" y="0"/>
                  </a:moveTo>
                  <a:lnTo>
                    <a:pt x="4217431" y="0"/>
                  </a:lnTo>
                  <a:lnTo>
                    <a:pt x="4217431" y="258390"/>
                  </a:lnTo>
                  <a:lnTo>
                    <a:pt x="0" y="258390"/>
                  </a:lnTo>
                  <a:close/>
                </a:path>
              </a:pathLst>
            </a:custGeom>
            <a:solidFill>
              <a:srgbClr val="0B89B8"/>
            </a:solidFill>
          </p:spPr>
          <p:txBody>
            <a:bodyPr/>
            <a:lstStyle/>
            <a:p>
              <a:endParaRPr lang="en-US"/>
            </a:p>
          </p:txBody>
        </p:sp>
        <p:sp>
          <p:nvSpPr>
            <p:cNvPr id="7" name="TextBox 7"/>
            <p:cNvSpPr txBox="1"/>
            <p:nvPr/>
          </p:nvSpPr>
          <p:spPr>
            <a:xfrm>
              <a:off x="0" y="9525"/>
              <a:ext cx="4217430" cy="248865"/>
            </a:xfrm>
            <a:prstGeom prst="rect">
              <a:avLst/>
            </a:prstGeom>
          </p:spPr>
          <p:txBody>
            <a:bodyPr lIns="50800" tIns="50800" rIns="50800" bIns="50800" rtlCol="0" anchor="ctr"/>
            <a:lstStyle/>
            <a:p>
              <a:pPr algn="ctr">
                <a:lnSpc>
                  <a:spcPts val="2553"/>
                </a:lnSpc>
              </a:pPr>
              <a:endParaRPr/>
            </a:p>
          </p:txBody>
        </p:sp>
      </p:grpSp>
      <p:sp>
        <p:nvSpPr>
          <p:cNvPr id="9" name="TextBox 9"/>
          <p:cNvSpPr txBox="1"/>
          <p:nvPr/>
        </p:nvSpPr>
        <p:spPr>
          <a:xfrm>
            <a:off x="25400" y="2507828"/>
            <a:ext cx="6626136" cy="2331577"/>
          </a:xfrm>
          <a:prstGeom prst="rect">
            <a:avLst/>
          </a:prstGeom>
        </p:spPr>
        <p:txBody>
          <a:bodyPr lIns="0" tIns="0" rIns="0" bIns="0" rtlCol="0" anchor="t">
            <a:spAutoFit/>
          </a:bodyPr>
          <a:lstStyle/>
          <a:p>
            <a:pPr algn="ctr">
              <a:lnSpc>
                <a:spcPts val="5937"/>
              </a:lnSpc>
              <a:spcBef>
                <a:spcPct val="0"/>
              </a:spcBef>
            </a:pPr>
            <a:r>
              <a:rPr lang="en-US" sz="5349" b="1" dirty="0">
                <a:solidFill>
                  <a:srgbClr val="FFFFFF"/>
                </a:solidFill>
                <a:latin typeface="Poppins Bold"/>
                <a:ea typeface="Poppins Bold"/>
                <a:cs typeface="Poppins Bold"/>
                <a:sym typeface="Poppins Bold"/>
              </a:rPr>
              <a:t>Strategies for Diversifying Funding </a:t>
            </a:r>
          </a:p>
        </p:txBody>
      </p:sp>
      <p:sp>
        <p:nvSpPr>
          <p:cNvPr id="10" name="TextBox 10"/>
          <p:cNvSpPr txBox="1"/>
          <p:nvPr/>
        </p:nvSpPr>
        <p:spPr>
          <a:xfrm>
            <a:off x="7094553" y="1984516"/>
            <a:ext cx="10949745" cy="5362815"/>
          </a:xfrm>
          <a:prstGeom prst="rect">
            <a:avLst/>
          </a:prstGeom>
        </p:spPr>
        <p:txBody>
          <a:bodyPr lIns="0" tIns="0" rIns="0" bIns="0" rtlCol="0" anchor="t">
            <a:spAutoFit/>
          </a:bodyPr>
          <a:lstStyle/>
          <a:p>
            <a:pPr marL="286637" lvl="1" algn="just">
              <a:lnSpc>
                <a:spcPts val="5310"/>
              </a:lnSpc>
            </a:pPr>
            <a:r>
              <a:rPr lang="en-US" sz="3600" b="1" dirty="0">
                <a:solidFill>
                  <a:srgbClr val="0B89B8"/>
                </a:solidFill>
                <a:latin typeface="Poppins Bold"/>
                <a:ea typeface="Poppins Bold"/>
                <a:cs typeface="Poppins Bold"/>
                <a:sym typeface="Poppins Bold"/>
              </a:rPr>
              <a:t>DEVELOP PLAN OF DIVERSIFICATION</a:t>
            </a:r>
          </a:p>
          <a:p>
            <a:pPr marL="286637" lvl="1" algn="just">
              <a:lnSpc>
                <a:spcPts val="5310"/>
              </a:lnSpc>
            </a:pPr>
            <a:endParaRPr lang="en-US" sz="3600" b="1" dirty="0">
              <a:solidFill>
                <a:srgbClr val="0B89B8"/>
              </a:solidFill>
              <a:latin typeface="Poppins Bold"/>
              <a:ea typeface="Poppins Bold"/>
              <a:cs typeface="Poppins Bold"/>
              <a:sym typeface="Poppins Bold"/>
            </a:endParaRPr>
          </a:p>
          <a:p>
            <a:pPr marL="1146549" lvl="2" indent="-382183" algn="just">
              <a:lnSpc>
                <a:spcPts val="5310"/>
              </a:lnSpc>
              <a:buFont typeface="Arial"/>
              <a:buChar char="⚬"/>
            </a:pPr>
            <a:r>
              <a:rPr lang="en-US" sz="3600" dirty="0">
                <a:solidFill>
                  <a:srgbClr val="000000"/>
                </a:solidFill>
                <a:latin typeface="Poppins" panose="00000500000000000000" pitchFamily="2" charset="0"/>
                <a:ea typeface="Poppins"/>
                <a:cs typeface="Poppins" panose="00000500000000000000" pitchFamily="2" charset="0"/>
                <a:sym typeface="Poppins"/>
              </a:rPr>
              <a:t>ANALYSIS of current streams of revenue</a:t>
            </a:r>
          </a:p>
          <a:p>
            <a:pPr marL="764366" lvl="2" algn="just">
              <a:lnSpc>
                <a:spcPts val="5310"/>
              </a:lnSpc>
            </a:pPr>
            <a:endParaRPr lang="en-US" sz="3600" dirty="0">
              <a:solidFill>
                <a:srgbClr val="000000"/>
              </a:solidFill>
              <a:latin typeface="Poppins" panose="00000500000000000000" pitchFamily="2" charset="0"/>
              <a:ea typeface="Poppins"/>
              <a:cs typeface="Poppins" panose="00000500000000000000" pitchFamily="2" charset="0"/>
              <a:sym typeface="Poppins"/>
            </a:endParaRPr>
          </a:p>
          <a:p>
            <a:pPr marL="1146549" lvl="2" indent="-382183" algn="just">
              <a:lnSpc>
                <a:spcPts val="5310"/>
              </a:lnSpc>
              <a:buFont typeface="Arial"/>
              <a:buChar char="⚬"/>
            </a:pPr>
            <a:r>
              <a:rPr lang="en-US" sz="3600" dirty="0">
                <a:solidFill>
                  <a:srgbClr val="000000"/>
                </a:solidFill>
                <a:latin typeface="Poppins" panose="00000500000000000000" pitchFamily="2" charset="0"/>
                <a:ea typeface="Poppins"/>
                <a:cs typeface="Poppins" panose="00000500000000000000" pitchFamily="2" charset="0"/>
                <a:sym typeface="Poppins"/>
              </a:rPr>
              <a:t>EVALUATE which stream to target first</a:t>
            </a:r>
          </a:p>
          <a:p>
            <a:pPr marL="1146549" lvl="2" indent="-382183" algn="just">
              <a:lnSpc>
                <a:spcPts val="5310"/>
              </a:lnSpc>
              <a:buFont typeface="Arial"/>
              <a:buChar char="⚬"/>
            </a:pPr>
            <a:endParaRPr lang="en-US" sz="3600" dirty="0">
              <a:solidFill>
                <a:srgbClr val="000000"/>
              </a:solidFill>
              <a:latin typeface="Poppins" panose="00000500000000000000" pitchFamily="2" charset="0"/>
              <a:ea typeface="Poppins"/>
              <a:cs typeface="Poppins" panose="00000500000000000000" pitchFamily="2" charset="0"/>
              <a:sym typeface="Poppins"/>
            </a:endParaRPr>
          </a:p>
          <a:p>
            <a:pPr marL="1146549" lvl="2" indent="-382183" algn="just">
              <a:lnSpc>
                <a:spcPts val="5310"/>
              </a:lnSpc>
              <a:buFont typeface="Arial"/>
              <a:buChar char="⚬"/>
            </a:pPr>
            <a:r>
              <a:rPr lang="en-US" sz="3600" dirty="0">
                <a:solidFill>
                  <a:srgbClr val="000000"/>
                </a:solidFill>
                <a:latin typeface="Poppins" panose="00000500000000000000" pitchFamily="2" charset="0"/>
                <a:ea typeface="Poppins"/>
                <a:cs typeface="Poppins" panose="00000500000000000000" pitchFamily="2" charset="0"/>
                <a:sym typeface="Poppins"/>
              </a:rPr>
              <a:t>DEVELOP short term &amp; long-term goals</a:t>
            </a:r>
          </a:p>
          <a:p>
            <a:pPr marL="573274" lvl="1" indent="-286637" algn="just">
              <a:lnSpc>
                <a:spcPts val="5310"/>
              </a:lnSpc>
              <a:buFont typeface="Arial"/>
              <a:buChar char="•"/>
            </a:pPr>
            <a:endParaRPr lang="en-US" sz="2655" dirty="0">
              <a:solidFill>
                <a:srgbClr val="000000"/>
              </a:solidFill>
              <a:latin typeface="Poppins"/>
              <a:ea typeface="Poppins"/>
              <a:cs typeface="Poppins"/>
              <a:sym typeface="Poppins"/>
            </a:endParaRPr>
          </a:p>
        </p:txBody>
      </p:sp>
      <p:sp>
        <p:nvSpPr>
          <p:cNvPr id="11" name="TextBox 11"/>
          <p:cNvSpPr txBox="1"/>
          <p:nvPr/>
        </p:nvSpPr>
        <p:spPr>
          <a:xfrm>
            <a:off x="4199989" y="189139"/>
            <a:ext cx="9381380" cy="1041311"/>
          </a:xfrm>
          <a:prstGeom prst="rect">
            <a:avLst/>
          </a:prstGeom>
        </p:spPr>
        <p:txBody>
          <a:bodyPr lIns="0" tIns="0" rIns="0" bIns="0" rtlCol="0" anchor="t">
            <a:spAutoFit/>
          </a:bodyPr>
          <a:lstStyle/>
          <a:p>
            <a:pPr algn="ctr">
              <a:lnSpc>
                <a:spcPts val="4000"/>
              </a:lnSpc>
            </a:pPr>
            <a:r>
              <a:rPr lang="en-US" sz="4000" b="1" dirty="0">
                <a:solidFill>
                  <a:srgbClr val="0B89B8"/>
                </a:solidFill>
                <a:latin typeface="Poppins Bold"/>
                <a:ea typeface="Poppins Bold"/>
                <a:cs typeface="Poppins Bold"/>
                <a:sym typeface="Poppins Bold"/>
              </a:rPr>
              <a:t>EFFECTIVE RESOURCE </a:t>
            </a:r>
          </a:p>
          <a:p>
            <a:pPr algn="ctr">
              <a:lnSpc>
                <a:spcPts val="4000"/>
              </a:lnSpc>
            </a:pPr>
            <a:r>
              <a:rPr lang="en-US" sz="4000" b="1" dirty="0">
                <a:solidFill>
                  <a:srgbClr val="0B89B8"/>
                </a:solidFill>
                <a:latin typeface="Poppins Bold"/>
                <a:ea typeface="Poppins Bold"/>
                <a:cs typeface="Poppins Bold"/>
                <a:sym typeface="Poppins Bold"/>
              </a:rPr>
              <a:t>DEVELOPMENT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97173561BB0C4CB73AA5A2993F40BA" ma:contentTypeVersion="16" ma:contentTypeDescription="Create a new document." ma:contentTypeScope="" ma:versionID="44847c67a82006394cfb1321d009fa8d">
  <xsd:schema xmlns:xsd="http://www.w3.org/2001/XMLSchema" xmlns:xs="http://www.w3.org/2001/XMLSchema" xmlns:p="http://schemas.microsoft.com/office/2006/metadata/properties" xmlns:ns2="b52f6a33-22b1-4fb1-9104-2891e5f29460" xmlns:ns3="cdacf2b0-8bd2-49e9-b209-f3a7fac86261" targetNamespace="http://schemas.microsoft.com/office/2006/metadata/properties" ma:root="true" ma:fieldsID="7e2fe3654ec30ad88a3f506f41b08167" ns2:_="" ns3:_="">
    <xsd:import namespace="b52f6a33-22b1-4fb1-9104-2891e5f29460"/>
    <xsd:import namespace="cdacf2b0-8bd2-49e9-b209-f3a7fac862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2f6a33-22b1-4fb1-9104-2891e5f294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67427ce-f508-443a-b0fe-75de18365e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acf2b0-8bd2-49e9-b209-f3a7fac8626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81ea64e-61c2-4426-a403-a2c09462bc96}" ma:internalName="TaxCatchAll" ma:showField="CatchAllData" ma:web="cdacf2b0-8bd2-49e9-b209-f3a7fac8626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2f6a33-22b1-4fb1-9104-2891e5f29460">
      <Terms xmlns="http://schemas.microsoft.com/office/infopath/2007/PartnerControls"/>
    </lcf76f155ced4ddcb4097134ff3c332f>
    <TaxCatchAll xmlns="cdacf2b0-8bd2-49e9-b209-f3a7fac86261" xsi:nil="true"/>
  </documentManagement>
</p:properties>
</file>

<file path=customXml/itemProps1.xml><?xml version="1.0" encoding="utf-8"?>
<ds:datastoreItem xmlns:ds="http://schemas.openxmlformats.org/officeDocument/2006/customXml" ds:itemID="{CC85B63D-9695-490D-8964-5AF352F9636D}"/>
</file>

<file path=customXml/itemProps2.xml><?xml version="1.0" encoding="utf-8"?>
<ds:datastoreItem xmlns:ds="http://schemas.openxmlformats.org/officeDocument/2006/customXml" ds:itemID="{4630296B-36EA-47F3-BB4B-62B2C64345F2}"/>
</file>

<file path=customXml/itemProps3.xml><?xml version="1.0" encoding="utf-8"?>
<ds:datastoreItem xmlns:ds="http://schemas.openxmlformats.org/officeDocument/2006/customXml" ds:itemID="{295E5D60-C749-4212-ACB3-9BBEB461C914}"/>
</file>

<file path=docProps/app.xml><?xml version="1.0" encoding="utf-8"?>
<Properties xmlns="http://schemas.openxmlformats.org/officeDocument/2006/extended-properties" xmlns:vt="http://schemas.openxmlformats.org/officeDocument/2006/docPropsVTypes">
  <TotalTime>389</TotalTime>
  <Words>1045</Words>
  <Application>Microsoft Office PowerPoint</Application>
  <PresentationFormat>Custom</PresentationFormat>
  <Paragraphs>243</Paragraphs>
  <Slides>24</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Poppins Bold</vt:lpstr>
      <vt:lpstr>Calibri</vt:lpstr>
      <vt:lpstr>Arial</vt:lpstr>
      <vt:lpstr>Aptos</vt:lpstr>
      <vt:lpstr>Poppins Medium</vt:lpstr>
      <vt:lpstr>Poppins</vt:lpstr>
      <vt:lpstr>Poppins Light</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Modern Business Infographic Presentation</dc:title>
  <dc:creator>Mary Beth McIntire</dc:creator>
  <cp:lastModifiedBy>Mary Beth McIntire</cp:lastModifiedBy>
  <cp:revision>5</cp:revision>
  <dcterms:created xsi:type="dcterms:W3CDTF">2006-08-16T00:00:00Z</dcterms:created>
  <dcterms:modified xsi:type="dcterms:W3CDTF">2026-05-05T19:47:10Z</dcterms:modified>
  <dc:identifier>DAGRHakXtkU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0x010100C097173561BB0C4CB73AA5A2993F40BA</vt:lpwstr>
  </property>
</Properties>
</file>